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693073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80812" y="1615909"/>
            <a:ext cx="1911680" cy="1911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028543" y="2548801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9556" y="571500"/>
            <a:ext cx="7904886" cy="1605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83970" y="2841751"/>
            <a:ext cx="6576059" cy="140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563287"/>
            <a:ext cx="9144000" cy="580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11698" y="4694798"/>
            <a:ext cx="1471904" cy="3304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3700" y="355600"/>
            <a:ext cx="379412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100" y="825500"/>
            <a:ext cx="7915909" cy="294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png"/><Relationship Id="rId7" Type="http://schemas.openxmlformats.org/officeDocument/2006/relationships/image" Target="../media/image36.jpg"/><Relationship Id="rId8" Type="http://schemas.openxmlformats.org/officeDocument/2006/relationships/image" Target="../media/image3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Relationship Id="rId4" Type="http://schemas.openxmlformats.org/officeDocument/2006/relationships/image" Target="../media/image87.jpg"/><Relationship Id="rId5" Type="http://schemas.openxmlformats.org/officeDocument/2006/relationships/image" Target="../media/image88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nova@deeplearning.ai" TargetMode="External"/><Relationship Id="rId3" Type="http://schemas.openxmlformats.org/officeDocument/2006/relationships/hyperlink" Target="mailto:nova@chatapp.com" TargetMode="External"/><Relationship Id="rId4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385" y="0"/>
            <a:ext cx="8266614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419608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 definition</a:t>
            </a:r>
            <a:r>
              <a:rPr dirty="0" spc="-90"/>
              <a:t> </a:t>
            </a:r>
            <a:r>
              <a:rPr dirty="0" spc="-5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200" y="1442719"/>
            <a:ext cx="5881370" cy="226123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6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What </a:t>
            </a:r>
            <a:r>
              <a:rPr dirty="0" sz="1800" spc="-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input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sz="180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lvl="1" marL="634365" indent="-318135">
              <a:lnSpc>
                <a:spcPct val="100000"/>
              </a:lnSpc>
              <a:spcBef>
                <a:spcPts val="540"/>
              </a:spcBef>
              <a:buChar char="!"/>
              <a:tabLst>
                <a:tab pos="634365" algn="l"/>
                <a:tab pos="635000" algn="l"/>
              </a:tabLst>
            </a:pPr>
            <a:r>
              <a:rPr dirty="0" sz="1800" spc="-5">
                <a:latin typeface="Arial"/>
                <a:cs typeface="Arial"/>
              </a:rPr>
              <a:t>Lightning? Contrast?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Resolution?</a:t>
            </a:r>
            <a:endParaRPr sz="1800">
              <a:latin typeface="Arial"/>
              <a:cs typeface="Arial"/>
            </a:endParaRPr>
          </a:p>
          <a:p>
            <a:pPr lvl="1" marL="634365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634365" algn="l"/>
                <a:tab pos="635000" algn="l"/>
              </a:tabLst>
            </a:pPr>
            <a:r>
              <a:rPr dirty="0" sz="1800">
                <a:latin typeface="Arial"/>
                <a:cs typeface="Arial"/>
              </a:rPr>
              <a:t>What features </a:t>
            </a:r>
            <a:r>
              <a:rPr dirty="0" sz="1800" spc="-5">
                <a:latin typeface="Arial"/>
                <a:cs typeface="Arial"/>
              </a:rPr>
              <a:t>need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be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included?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!"/>
            </a:pPr>
            <a:endParaRPr sz="18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spcBef>
                <a:spcPts val="157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What </a:t>
            </a:r>
            <a:r>
              <a:rPr dirty="0" sz="1800" spc="-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the target </a:t>
            </a:r>
            <a:r>
              <a:rPr dirty="0" sz="1800" spc="-5">
                <a:latin typeface="Arial"/>
                <a:cs typeface="Arial"/>
              </a:rPr>
              <a:t>label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y</a:t>
            </a:r>
            <a:r>
              <a:rPr dirty="0" sz="180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lvl="1" marL="634365" indent="-318135">
              <a:lnSpc>
                <a:spcPct val="100000"/>
              </a:lnSpc>
              <a:spcBef>
                <a:spcPts val="940"/>
              </a:spcBef>
              <a:buChar char="!"/>
              <a:tabLst>
                <a:tab pos="634365" algn="l"/>
                <a:tab pos="635000" algn="l"/>
              </a:tabLst>
            </a:pPr>
            <a:r>
              <a:rPr dirty="0" sz="1800" spc="-5">
                <a:latin typeface="Arial"/>
                <a:cs typeface="Arial"/>
              </a:rPr>
              <a:t>How </a:t>
            </a:r>
            <a:r>
              <a:rPr dirty="0" sz="1800">
                <a:latin typeface="Arial"/>
                <a:cs typeface="Arial"/>
              </a:rPr>
              <a:t>can </a:t>
            </a:r>
            <a:r>
              <a:rPr dirty="0" sz="1800" spc="-5">
                <a:latin typeface="Arial"/>
                <a:cs typeface="Arial"/>
              </a:rPr>
              <a:t>we ensure labelers give </a:t>
            </a:r>
            <a:r>
              <a:rPr dirty="0" sz="1800">
                <a:latin typeface="Arial"/>
                <a:cs typeface="Arial"/>
              </a:rPr>
              <a:t>consistent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labels?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98355" y="440816"/>
            <a:ext cx="5543550" cy="2356485"/>
            <a:chOff x="2898355" y="440816"/>
            <a:chExt cx="5543550" cy="2356485"/>
          </a:xfrm>
        </p:grpSpPr>
        <p:sp>
          <p:nvSpPr>
            <p:cNvPr id="5" name="object 5"/>
            <p:cNvSpPr/>
            <p:nvPr/>
          </p:nvSpPr>
          <p:spPr>
            <a:xfrm>
              <a:off x="5590387" y="443991"/>
              <a:ext cx="1272921" cy="23500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90387" y="443991"/>
              <a:ext cx="1273175" cy="2350135"/>
            </a:xfrm>
            <a:custGeom>
              <a:avLst/>
              <a:gdLst/>
              <a:ahLst/>
              <a:cxnLst/>
              <a:rect l="l" t="t" r="r" b="b"/>
              <a:pathLst>
                <a:path w="1273175" h="2350135">
                  <a:moveTo>
                    <a:pt x="1272921" y="0"/>
                  </a:moveTo>
                  <a:lnTo>
                    <a:pt x="0" y="0"/>
                  </a:lnTo>
                  <a:lnTo>
                    <a:pt x="0" y="2350008"/>
                  </a:lnTo>
                  <a:lnTo>
                    <a:pt x="1272921" y="2350008"/>
                  </a:lnTo>
                  <a:lnTo>
                    <a:pt x="1272921" y="0"/>
                  </a:lnTo>
                  <a:close/>
                </a:path>
              </a:pathLst>
            </a:custGeom>
            <a:solidFill>
              <a:srgbClr val="000000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90387" y="443991"/>
              <a:ext cx="1273175" cy="2350135"/>
            </a:xfrm>
            <a:custGeom>
              <a:avLst/>
              <a:gdLst/>
              <a:ahLst/>
              <a:cxnLst/>
              <a:rect l="l" t="t" r="r" b="b"/>
              <a:pathLst>
                <a:path w="1273175" h="2350135">
                  <a:moveTo>
                    <a:pt x="0" y="0"/>
                  </a:moveTo>
                  <a:lnTo>
                    <a:pt x="1272921" y="0"/>
                  </a:lnTo>
                  <a:lnTo>
                    <a:pt x="1272921" y="2350008"/>
                  </a:lnTo>
                  <a:lnTo>
                    <a:pt x="0" y="235000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68857" y="443991"/>
              <a:ext cx="1272921" cy="23500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98355" y="805319"/>
              <a:ext cx="5286959" cy="15084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2644140" marR="5080" indent="291465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Define data and  establish</a:t>
            </a:r>
            <a:r>
              <a:rPr dirty="0" spc="-100"/>
              <a:t> </a:t>
            </a:r>
            <a:r>
              <a:rPr dirty="0" spc="-5"/>
              <a:t>baseline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2881630" marR="5080" indent="12065">
              <a:lnSpc>
                <a:spcPct val="100800"/>
              </a:lnSpc>
              <a:spcBef>
                <a:spcPts val="75"/>
              </a:spcBef>
            </a:pPr>
            <a:r>
              <a:rPr dirty="0" sz="4300"/>
              <a:t>Major </a:t>
            </a:r>
            <a:r>
              <a:rPr dirty="0" sz="4300" spc="5"/>
              <a:t>types </a:t>
            </a:r>
            <a:r>
              <a:rPr dirty="0" sz="4300"/>
              <a:t>of  data</a:t>
            </a:r>
            <a:r>
              <a:rPr dirty="0" sz="4300" spc="-60"/>
              <a:t> </a:t>
            </a:r>
            <a:r>
              <a:rPr dirty="0" sz="4300"/>
              <a:t>problems</a:t>
            </a:r>
            <a:endParaRPr sz="4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4938395" cy="6578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450"/>
              </a:lnSpc>
              <a:spcBef>
                <a:spcPts val="100"/>
              </a:spcBef>
            </a:pPr>
            <a:r>
              <a:rPr dirty="0"/>
              <a:t>Major types </a:t>
            </a:r>
            <a:r>
              <a:rPr dirty="0" spc="-5"/>
              <a:t>of data</a:t>
            </a:r>
            <a:r>
              <a:rPr dirty="0" spc="-95"/>
              <a:t> </a:t>
            </a:r>
            <a:r>
              <a:rPr dirty="0" spc="-5"/>
              <a:t>problems</a:t>
            </a:r>
          </a:p>
          <a:p>
            <a:pPr marL="1066800">
              <a:lnSpc>
                <a:spcPts val="1530"/>
              </a:lnSpc>
              <a:tabLst>
                <a:tab pos="2488565" algn="l"/>
              </a:tabLst>
            </a:pPr>
            <a:r>
              <a:rPr dirty="0" sz="1400" spc="-5"/>
              <a:t>Unstructured	</a:t>
            </a:r>
            <a:r>
              <a:rPr dirty="0" sz="1400"/>
              <a:t>Structured</a:t>
            </a:r>
            <a:endParaRPr sz="1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76350" y="1263650"/>
          <a:ext cx="2625725" cy="245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3020"/>
                <a:gridCol w="1303020"/>
              </a:tblGrid>
              <a:tr h="1222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26364" marR="119380" indent="40640">
                        <a:lnSpc>
                          <a:spcPts val="1200"/>
                        </a:lnSpc>
                        <a:spcBef>
                          <a:spcPts val="96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Manufacturing  visual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inspection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11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examples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68580" marR="60960" indent="-7620">
                        <a:lnSpc>
                          <a:spcPts val="12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Housing price  prediction based  on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square</a:t>
                      </a:r>
                      <a:r>
                        <a:rPr dirty="0" sz="11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footage,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etc.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50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examples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227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50165" marR="48260">
                        <a:lnSpc>
                          <a:spcPts val="12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Speech</a:t>
                      </a:r>
                      <a:r>
                        <a:rPr dirty="0" sz="11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recognition  from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50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million  training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examples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3345" marR="90805" indent="50800">
                        <a:lnSpc>
                          <a:spcPts val="12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Online shopping  recommendations  for 1 million</a:t>
                      </a:r>
                      <a:r>
                        <a:rPr dirty="0" sz="11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users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17500" y="2895600"/>
            <a:ext cx="678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Big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900" y="1638300"/>
            <a:ext cx="8655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Small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2400" y="1841500"/>
            <a:ext cx="19126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Clean labels are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critical.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5100" y="3124200"/>
            <a:ext cx="21697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Emphasis </a:t>
            </a:r>
            <a:r>
              <a:rPr dirty="0" sz="1400" spc="-5">
                <a:latin typeface="Arial"/>
                <a:cs typeface="Arial"/>
              </a:rPr>
              <a:t>on data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process.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876" y="3756634"/>
            <a:ext cx="189293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8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Humans </a:t>
            </a:r>
            <a:r>
              <a:rPr dirty="0" sz="1400">
                <a:latin typeface="Arial"/>
                <a:cs typeface="Arial"/>
              </a:rPr>
              <a:t>can </a:t>
            </a:r>
            <a:r>
              <a:rPr dirty="0" sz="1400" spc="-5">
                <a:latin typeface="Arial"/>
                <a:cs typeface="Arial"/>
              </a:rPr>
              <a:t>label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data.  Data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augmentation.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92425" y="3873449"/>
            <a:ext cx="2199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Harder </a:t>
            </a:r>
            <a:r>
              <a:rPr dirty="0" sz="1400">
                <a:latin typeface="Arial"/>
                <a:cs typeface="Arial"/>
              </a:rPr>
              <a:t>to </a:t>
            </a:r>
            <a:r>
              <a:rPr dirty="0" sz="1400" spc="-5">
                <a:latin typeface="Arial"/>
                <a:cs typeface="Arial"/>
              </a:rPr>
              <a:t>obtain </a:t>
            </a:r>
            <a:r>
              <a:rPr dirty="0" sz="1400">
                <a:latin typeface="Arial"/>
                <a:cs typeface="Arial"/>
              </a:rPr>
              <a:t>more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05445" y="1758962"/>
            <a:ext cx="6037580" cy="2290445"/>
            <a:chOff x="1405445" y="1758962"/>
            <a:chExt cx="6037580" cy="2290445"/>
          </a:xfrm>
        </p:grpSpPr>
        <p:sp>
          <p:nvSpPr>
            <p:cNvPr id="11" name="object 11"/>
            <p:cNvSpPr/>
            <p:nvPr/>
          </p:nvSpPr>
          <p:spPr>
            <a:xfrm>
              <a:off x="4066921" y="1758962"/>
              <a:ext cx="1042921" cy="1375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05445" y="2046605"/>
              <a:ext cx="6037198" cy="20026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54451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Unstructured </a:t>
            </a:r>
            <a:r>
              <a:rPr dirty="0"/>
              <a:t>vs. structured</a:t>
            </a:r>
            <a:r>
              <a:rPr dirty="0" spc="-90"/>
              <a:t> </a:t>
            </a:r>
            <a:r>
              <a:rPr dirty="0" spc="-5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200" y="1054100"/>
            <a:ext cx="1841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Unstructured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2844723"/>
            <a:ext cx="1588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Structured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800" y="1226693"/>
            <a:ext cx="6639559" cy="1308100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13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May </a:t>
            </a:r>
            <a:r>
              <a:rPr dirty="0" sz="1800" spc="-5">
                <a:latin typeface="Arial"/>
                <a:cs typeface="Arial"/>
              </a:rPr>
              <a:t>or </a:t>
            </a:r>
            <a:r>
              <a:rPr dirty="0" sz="1800">
                <a:latin typeface="Arial"/>
                <a:cs typeface="Arial"/>
              </a:rPr>
              <a:t>may </a:t>
            </a:r>
            <a:r>
              <a:rPr dirty="0" sz="1800" spc="-5">
                <a:latin typeface="Arial"/>
                <a:cs typeface="Arial"/>
              </a:rPr>
              <a:t>not have huge </a:t>
            </a:r>
            <a:r>
              <a:rPr dirty="0" sz="1800">
                <a:latin typeface="Arial"/>
                <a:cs typeface="Arial"/>
              </a:rPr>
              <a:t>collection </a:t>
            </a:r>
            <a:r>
              <a:rPr dirty="0" sz="1800" spc="-5">
                <a:latin typeface="Arial"/>
                <a:cs typeface="Arial"/>
              </a:rPr>
              <a:t>of unlabeled examples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5" i="1">
                <a:latin typeface="Times New Roman"/>
                <a:cs typeface="Times New Roman"/>
              </a:rPr>
              <a:t>x.</a:t>
            </a:r>
            <a:endParaRPr sz="1800">
              <a:latin typeface="Times New Roman"/>
              <a:cs typeface="Times New Roman"/>
            </a:endParaRPr>
          </a:p>
          <a:p>
            <a:pPr marL="330200" indent="-318135">
              <a:lnSpc>
                <a:spcPct val="100000"/>
              </a:lnSpc>
              <a:spcBef>
                <a:spcPts val="12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 spc="-5">
                <a:latin typeface="Arial"/>
                <a:cs typeface="Arial"/>
              </a:rPr>
              <a:t>Humans </a:t>
            </a:r>
            <a:r>
              <a:rPr dirty="0" sz="1800">
                <a:latin typeface="Arial"/>
                <a:cs typeface="Arial"/>
              </a:rPr>
              <a:t>can </a:t>
            </a:r>
            <a:r>
              <a:rPr dirty="0" sz="1800" spc="-5">
                <a:latin typeface="Arial"/>
                <a:cs typeface="Arial"/>
              </a:rPr>
              <a:t>label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 spc="-5">
                <a:latin typeface="Arial"/>
                <a:cs typeface="Arial"/>
              </a:rPr>
              <a:t>Data augmentation </a:t>
            </a:r>
            <a:r>
              <a:rPr dirty="0" sz="1800">
                <a:latin typeface="Arial"/>
                <a:cs typeface="Arial"/>
              </a:rPr>
              <a:t>more </a:t>
            </a:r>
            <a:r>
              <a:rPr dirty="0" sz="1800" spc="-5">
                <a:latin typeface="Arial"/>
                <a:cs typeface="Arial"/>
              </a:rPr>
              <a:t>likely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be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helpful.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9800" y="3017545"/>
            <a:ext cx="6490970" cy="8636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12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May </a:t>
            </a:r>
            <a:r>
              <a:rPr dirty="0" sz="1800" spc="-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more </a:t>
            </a:r>
            <a:r>
              <a:rPr dirty="0" sz="1800" spc="-5">
                <a:latin typeface="Arial"/>
                <a:cs typeface="Arial"/>
              </a:rPr>
              <a:t>difficult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obtain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spcBef>
                <a:spcPts val="1135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 spc="-5">
                <a:latin typeface="Arial"/>
                <a:cs typeface="Arial"/>
              </a:rPr>
              <a:t>Human labeling </a:t>
            </a:r>
            <a:r>
              <a:rPr dirty="0" sz="1800">
                <a:latin typeface="Arial"/>
                <a:cs typeface="Arial"/>
              </a:rPr>
              <a:t>may </a:t>
            </a:r>
            <a:r>
              <a:rPr dirty="0" sz="1800" spc="-5">
                <a:latin typeface="Arial"/>
                <a:cs typeface="Arial"/>
              </a:rPr>
              <a:t>not be possible </a:t>
            </a:r>
            <a:r>
              <a:rPr dirty="0" sz="1800">
                <a:latin typeface="Arial"/>
                <a:cs typeface="Arial"/>
              </a:rPr>
              <a:t>(with some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exceptions).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3879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Small </a:t>
            </a:r>
            <a:r>
              <a:rPr dirty="0" spc="-5"/>
              <a:t>data </a:t>
            </a:r>
            <a:r>
              <a:rPr dirty="0"/>
              <a:t>vs. </a:t>
            </a:r>
            <a:r>
              <a:rPr dirty="0" spc="-5"/>
              <a:t>big</a:t>
            </a:r>
            <a:r>
              <a:rPr dirty="0" spc="-95"/>
              <a:t> </a:t>
            </a:r>
            <a:r>
              <a:rPr dirty="0" spc="-5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200" y="1054100"/>
            <a:ext cx="1105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2725394"/>
            <a:ext cx="2985770" cy="78803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5">
                <a:latin typeface="Arial"/>
                <a:cs typeface="Arial"/>
              </a:rPr>
              <a:t> data</a:t>
            </a:r>
            <a:endParaRPr sz="1800">
              <a:latin typeface="Arial"/>
              <a:cs typeface="Arial"/>
            </a:endParaRPr>
          </a:p>
          <a:p>
            <a:pPr marL="215900">
              <a:lnSpc>
                <a:spcPct val="100000"/>
              </a:lnSpc>
              <a:spcBef>
                <a:spcPts val="840"/>
              </a:spcBef>
              <a:tabLst>
                <a:tab pos="532765" algn="l"/>
              </a:tabLst>
            </a:pPr>
            <a:r>
              <a:rPr dirty="0" sz="1800" spc="585">
                <a:latin typeface="Arial"/>
                <a:cs typeface="Arial"/>
              </a:rPr>
              <a:t>!	</a:t>
            </a:r>
            <a:r>
              <a:rPr dirty="0" sz="1800">
                <a:latin typeface="Arial"/>
                <a:cs typeface="Arial"/>
              </a:rPr>
              <a:t>Emphasis </a:t>
            </a:r>
            <a:r>
              <a:rPr dirty="0" sz="1800" spc="-5">
                <a:latin typeface="Arial"/>
                <a:cs typeface="Arial"/>
              </a:rPr>
              <a:t>data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process.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25" y="1188974"/>
            <a:ext cx="5337175" cy="12827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12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 spc="-5">
                <a:latin typeface="Arial"/>
                <a:cs typeface="Arial"/>
              </a:rPr>
              <a:t>Clean labels 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critical.</a:t>
            </a:r>
            <a:endParaRPr sz="18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spcBef>
                <a:spcPts val="1135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 spc="-5">
                <a:latin typeface="Arial"/>
                <a:cs typeface="Arial"/>
              </a:rPr>
              <a:t>Can </a:t>
            </a:r>
            <a:r>
              <a:rPr dirty="0" sz="1800">
                <a:latin typeface="Arial"/>
                <a:cs typeface="Arial"/>
              </a:rPr>
              <a:t>manually </a:t>
            </a:r>
            <a:r>
              <a:rPr dirty="0" sz="1800" spc="-5">
                <a:latin typeface="Arial"/>
                <a:cs typeface="Arial"/>
              </a:rPr>
              <a:t>look </a:t>
            </a:r>
            <a:r>
              <a:rPr dirty="0" sz="1800">
                <a:latin typeface="Arial"/>
                <a:cs typeface="Arial"/>
              </a:rPr>
              <a:t>through </a:t>
            </a:r>
            <a:r>
              <a:rPr dirty="0" sz="1800" spc="-5">
                <a:latin typeface="Arial"/>
                <a:cs typeface="Arial"/>
              </a:rPr>
              <a:t>dataset and </a:t>
            </a:r>
            <a:r>
              <a:rPr dirty="0" sz="1800">
                <a:latin typeface="Arial"/>
                <a:cs typeface="Arial"/>
              </a:rPr>
              <a:t>fix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labels.</a:t>
            </a:r>
            <a:endParaRPr sz="18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 spc="-5">
                <a:latin typeface="Arial"/>
                <a:cs typeface="Arial"/>
              </a:rPr>
              <a:t>Can get all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labelers </a:t>
            </a:r>
            <a:r>
              <a:rPr dirty="0" sz="1800">
                <a:latin typeface="Arial"/>
                <a:cs typeface="Arial"/>
              </a:rPr>
              <a:t>to talk to </a:t>
            </a:r>
            <a:r>
              <a:rPr dirty="0" sz="1800" spc="-5">
                <a:latin typeface="Arial"/>
                <a:cs typeface="Arial"/>
              </a:rPr>
              <a:t>each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other.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7079" y="760322"/>
            <a:ext cx="2949117" cy="166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693073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80812" y="1615909"/>
              <a:ext cx="1911680" cy="1911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028543" y="2548801"/>
            <a:ext cx="5709920" cy="46355"/>
          </a:xfrm>
          <a:custGeom>
            <a:avLst/>
            <a:gdLst/>
            <a:ahLst/>
            <a:cxnLst/>
            <a:rect l="l" t="t" r="r" b="b"/>
            <a:pathLst>
              <a:path w="5709920" h="46355">
                <a:moveTo>
                  <a:pt x="5709894" y="0"/>
                </a:moveTo>
                <a:lnTo>
                  <a:pt x="0" y="0"/>
                </a:lnTo>
                <a:lnTo>
                  <a:pt x="0" y="45897"/>
                </a:lnTo>
                <a:lnTo>
                  <a:pt x="5709894" y="45897"/>
                </a:lnTo>
                <a:lnTo>
                  <a:pt x="5709894" y="0"/>
                </a:lnTo>
                <a:close/>
              </a:path>
            </a:pathLst>
          </a:custGeom>
          <a:solidFill>
            <a:srgbClr val="A12F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2644140" marR="5080" indent="291465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Define data and  establish</a:t>
            </a:r>
            <a:r>
              <a:rPr dirty="0" spc="-100"/>
              <a:t> </a:t>
            </a:r>
            <a:r>
              <a:rPr dirty="0" spc="-5"/>
              <a:t>baseline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59200" y="2833116"/>
            <a:ext cx="4272915" cy="113474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913765" marR="5080" indent="-901700">
              <a:lnSpc>
                <a:spcPts val="4300"/>
              </a:lnSpc>
              <a:spcBef>
                <a:spcPts val="350"/>
              </a:spcBef>
            </a:pPr>
            <a:r>
              <a:rPr dirty="0" sz="3700" spc="-5">
                <a:latin typeface="Arial"/>
                <a:cs typeface="Arial"/>
              </a:rPr>
              <a:t>Small </a:t>
            </a:r>
            <a:r>
              <a:rPr dirty="0" sz="3700" spc="-10">
                <a:latin typeface="Arial"/>
                <a:cs typeface="Arial"/>
              </a:rPr>
              <a:t>data and</a:t>
            </a:r>
            <a:r>
              <a:rPr dirty="0" sz="3700" spc="-70">
                <a:latin typeface="Arial"/>
                <a:cs typeface="Arial"/>
              </a:rPr>
              <a:t> </a:t>
            </a:r>
            <a:r>
              <a:rPr dirty="0" sz="3700" spc="-10">
                <a:latin typeface="Arial"/>
                <a:cs typeface="Arial"/>
              </a:rPr>
              <a:t>label  </a:t>
            </a:r>
            <a:r>
              <a:rPr dirty="0" sz="3700" spc="-5">
                <a:latin typeface="Arial"/>
                <a:cs typeface="Arial"/>
              </a:rPr>
              <a:t>consistency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5869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 </a:t>
            </a:r>
            <a:r>
              <a:rPr dirty="0" spc="-5"/>
              <a:t>label </a:t>
            </a:r>
            <a:r>
              <a:rPr dirty="0"/>
              <a:t>consistency </a:t>
            </a:r>
            <a:r>
              <a:rPr dirty="0" spc="-5"/>
              <a:t>is</a:t>
            </a:r>
            <a:r>
              <a:rPr dirty="0" spc="-95"/>
              <a:t> </a:t>
            </a:r>
            <a:r>
              <a:rPr dirty="0" spc="-5"/>
              <a:t>important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3860" y="1391196"/>
            <a:ext cx="2479040" cy="1697989"/>
            <a:chOff x="613860" y="1391196"/>
            <a:chExt cx="2479040" cy="1697989"/>
          </a:xfrm>
        </p:grpSpPr>
        <p:sp>
          <p:nvSpPr>
            <p:cNvPr id="4" name="object 4"/>
            <p:cNvSpPr/>
            <p:nvPr/>
          </p:nvSpPr>
          <p:spPr>
            <a:xfrm>
              <a:off x="785434" y="1450035"/>
              <a:ext cx="0" cy="1639570"/>
            </a:xfrm>
            <a:custGeom>
              <a:avLst/>
              <a:gdLst/>
              <a:ahLst/>
              <a:cxnLst/>
              <a:rect l="l" t="t" r="r" b="b"/>
              <a:pathLst>
                <a:path w="0" h="1639570">
                  <a:moveTo>
                    <a:pt x="0" y="0"/>
                  </a:moveTo>
                  <a:lnTo>
                    <a:pt x="0" y="16391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58130" y="139119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7305" y="0"/>
                  </a:moveTo>
                  <a:lnTo>
                    <a:pt x="0" y="54610"/>
                  </a:lnTo>
                  <a:lnTo>
                    <a:pt x="54610" y="54610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3860" y="2943974"/>
              <a:ext cx="2419985" cy="0"/>
            </a:xfrm>
            <a:custGeom>
              <a:avLst/>
              <a:gdLst/>
              <a:ahLst/>
              <a:cxnLst/>
              <a:rect l="l" t="t" r="r" b="b"/>
              <a:pathLst>
                <a:path w="2419985" h="0">
                  <a:moveTo>
                    <a:pt x="0" y="0"/>
                  </a:moveTo>
                  <a:lnTo>
                    <a:pt x="2413266" y="0"/>
                  </a:lnTo>
                  <a:lnTo>
                    <a:pt x="241961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37700" y="2916669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0" y="54610"/>
                  </a:lnTo>
                  <a:lnTo>
                    <a:pt x="54610" y="27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6534" y="2130150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49313" y="2266929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02410" y="1503786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27605" y="1395722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22765" y="1418252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90500" y="1981200"/>
            <a:ext cx="466090" cy="38671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0800" marR="5080" indent="-38100">
              <a:lnSpc>
                <a:spcPts val="1400"/>
              </a:lnSpc>
              <a:spcBef>
                <a:spcPts val="180"/>
              </a:spcBef>
            </a:pPr>
            <a:r>
              <a:rPr dirty="0" sz="1200">
                <a:latin typeface="Arial"/>
                <a:cs typeface="Arial"/>
              </a:rPr>
              <a:t>Speed  (rpm)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28800" y="3060700"/>
            <a:ext cx="5346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latin typeface="Arial"/>
                <a:cs typeface="Arial"/>
              </a:rPr>
              <a:t>V</a:t>
            </a:r>
            <a:r>
              <a:rPr dirty="0" sz="1200">
                <a:latin typeface="Arial"/>
                <a:cs typeface="Arial"/>
              </a:rPr>
              <a:t>oltage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76085" y="1391196"/>
            <a:ext cx="2470785" cy="1698625"/>
            <a:chOff x="6376085" y="1391196"/>
            <a:chExt cx="2470785" cy="1698625"/>
          </a:xfrm>
        </p:grpSpPr>
        <p:sp>
          <p:nvSpPr>
            <p:cNvPr id="16" name="object 16"/>
            <p:cNvSpPr/>
            <p:nvPr/>
          </p:nvSpPr>
          <p:spPr>
            <a:xfrm>
              <a:off x="6539852" y="1450047"/>
              <a:ext cx="0" cy="1639570"/>
            </a:xfrm>
            <a:custGeom>
              <a:avLst/>
              <a:gdLst/>
              <a:ahLst/>
              <a:cxnLst/>
              <a:rect l="l" t="t" r="r" b="b"/>
              <a:pathLst>
                <a:path w="0" h="1639570">
                  <a:moveTo>
                    <a:pt x="0" y="0"/>
                  </a:moveTo>
                  <a:lnTo>
                    <a:pt x="0" y="16391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12547" y="139119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7305" y="0"/>
                  </a:moveTo>
                  <a:lnTo>
                    <a:pt x="0" y="54610"/>
                  </a:lnTo>
                  <a:lnTo>
                    <a:pt x="54610" y="54610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76085" y="2943974"/>
              <a:ext cx="2412365" cy="0"/>
            </a:xfrm>
            <a:custGeom>
              <a:avLst/>
              <a:gdLst/>
              <a:ahLst/>
              <a:cxnLst/>
              <a:rect l="l" t="t" r="r" b="b"/>
              <a:pathLst>
                <a:path w="2412365" h="0">
                  <a:moveTo>
                    <a:pt x="0" y="0"/>
                  </a:moveTo>
                  <a:lnTo>
                    <a:pt x="2405443" y="0"/>
                  </a:lnTo>
                  <a:lnTo>
                    <a:pt x="241179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792120" y="2916669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0" y="0"/>
                  </a:moveTo>
                  <a:lnTo>
                    <a:pt x="0" y="54610"/>
                  </a:lnTo>
                  <a:lnTo>
                    <a:pt x="54610" y="27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72705" y="2008776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856272" y="2424574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591208" y="1726671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979092" y="1535752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377186" y="1418252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943600" y="1968500"/>
            <a:ext cx="466090" cy="38671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0800" marR="5080" indent="-38100">
              <a:lnSpc>
                <a:spcPts val="1400"/>
              </a:lnSpc>
              <a:spcBef>
                <a:spcPts val="180"/>
              </a:spcBef>
            </a:pPr>
            <a:r>
              <a:rPr dirty="0" sz="1200">
                <a:latin typeface="Arial"/>
                <a:cs typeface="Arial"/>
              </a:rPr>
              <a:t>Speed  (rpm)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04100" y="3060700"/>
            <a:ext cx="5346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latin typeface="Arial"/>
                <a:cs typeface="Arial"/>
              </a:rPr>
              <a:t>V</a:t>
            </a:r>
            <a:r>
              <a:rPr dirty="0" sz="1200">
                <a:latin typeface="Arial"/>
                <a:cs typeface="Arial"/>
              </a:rPr>
              <a:t>oltage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0900" y="3632200"/>
            <a:ext cx="1536700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100"/>
              </a:spcBef>
              <a:buChar char="•"/>
              <a:tabLst>
                <a:tab pos="291465" algn="l"/>
                <a:tab pos="292100" algn="l"/>
              </a:tabLst>
            </a:pP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291465" indent="-279400">
              <a:lnSpc>
                <a:spcPct val="100000"/>
              </a:lnSpc>
              <a:spcBef>
                <a:spcPts val="40"/>
              </a:spcBef>
              <a:buChar char="•"/>
              <a:tabLst>
                <a:tab pos="291465" algn="l"/>
                <a:tab pos="292100" algn="l"/>
              </a:tabLst>
            </a:pPr>
            <a:r>
              <a:rPr dirty="0" sz="1800" spc="-5">
                <a:latin typeface="Arial"/>
                <a:cs typeface="Arial"/>
              </a:rPr>
              <a:t>Noisy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33774" y="3632200"/>
            <a:ext cx="1549400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100"/>
              </a:spcBef>
              <a:buChar char="•"/>
              <a:tabLst>
                <a:tab pos="304165" algn="l"/>
                <a:tab pos="305435" algn="l"/>
              </a:tabLst>
            </a:pP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304800" indent="-292735">
              <a:lnSpc>
                <a:spcPct val="100000"/>
              </a:lnSpc>
              <a:spcBef>
                <a:spcPts val="40"/>
              </a:spcBef>
              <a:buChar char="•"/>
              <a:tabLst>
                <a:tab pos="304165" algn="l"/>
                <a:tab pos="305435" algn="l"/>
              </a:tabLst>
            </a:pPr>
            <a:r>
              <a:rPr dirty="0" sz="1800" spc="-5">
                <a:latin typeface="Arial"/>
                <a:cs typeface="Arial"/>
              </a:rPr>
              <a:t>Noisy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00850" y="3479724"/>
            <a:ext cx="106045" cy="579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80200" y="3492525"/>
            <a:ext cx="1867535" cy="859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1800"/>
              </a:lnSpc>
            </a:pPr>
            <a:r>
              <a:rPr dirty="0" sz="1800" spc="-5">
                <a:latin typeface="Arial"/>
                <a:cs typeface="Arial"/>
              </a:rPr>
              <a:t>Clean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(consistent)  labels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84600" y="1391196"/>
            <a:ext cx="2472055" cy="1698625"/>
            <a:chOff x="3484600" y="1391196"/>
            <a:chExt cx="2472055" cy="1698625"/>
          </a:xfrm>
        </p:grpSpPr>
        <p:sp>
          <p:nvSpPr>
            <p:cNvPr id="32" name="object 32"/>
            <p:cNvSpPr/>
            <p:nvPr/>
          </p:nvSpPr>
          <p:spPr>
            <a:xfrm>
              <a:off x="3649509" y="1450047"/>
              <a:ext cx="0" cy="1639570"/>
            </a:xfrm>
            <a:custGeom>
              <a:avLst/>
              <a:gdLst/>
              <a:ahLst/>
              <a:cxnLst/>
              <a:rect l="l" t="t" r="r" b="b"/>
              <a:pathLst>
                <a:path w="0" h="1639570">
                  <a:moveTo>
                    <a:pt x="0" y="0"/>
                  </a:moveTo>
                  <a:lnTo>
                    <a:pt x="0" y="16391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622204" y="139119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27305" y="0"/>
                  </a:moveTo>
                  <a:lnTo>
                    <a:pt x="0" y="54610"/>
                  </a:lnTo>
                  <a:lnTo>
                    <a:pt x="54610" y="54610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484600" y="2943986"/>
              <a:ext cx="2413000" cy="0"/>
            </a:xfrm>
            <a:custGeom>
              <a:avLst/>
              <a:gdLst/>
              <a:ahLst/>
              <a:cxnLst/>
              <a:rect l="l" t="t" r="r" b="b"/>
              <a:pathLst>
                <a:path w="2413000" h="0">
                  <a:moveTo>
                    <a:pt x="0" y="0"/>
                  </a:moveTo>
                  <a:lnTo>
                    <a:pt x="2406586" y="0"/>
                  </a:lnTo>
                  <a:lnTo>
                    <a:pt x="241293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901778" y="291668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0" y="54610"/>
                  </a:lnTo>
                  <a:lnTo>
                    <a:pt x="54610" y="27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281931" y="2185878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893083" y="2424587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178325" y="1817576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915826" y="1434646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/>
          <p:nvPr/>
        </p:nvSpPr>
        <p:spPr>
          <a:xfrm>
            <a:off x="5205183" y="1099405"/>
            <a:ext cx="193941" cy="21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048000" y="1981200"/>
            <a:ext cx="466090" cy="38671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0800" marR="5080" indent="-38100">
              <a:lnSpc>
                <a:spcPts val="1400"/>
              </a:lnSpc>
              <a:spcBef>
                <a:spcPts val="180"/>
              </a:spcBef>
            </a:pPr>
            <a:r>
              <a:rPr dirty="0" sz="1200">
                <a:latin typeface="Arial"/>
                <a:cs typeface="Arial"/>
              </a:rPr>
              <a:t>Speed  (rpm)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21200" y="3060700"/>
            <a:ext cx="5346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latin typeface="Arial"/>
                <a:cs typeface="Arial"/>
              </a:rPr>
              <a:t>V</a:t>
            </a:r>
            <a:r>
              <a:rPr dirty="0" sz="1200">
                <a:latin typeface="Arial"/>
                <a:cs typeface="Arial"/>
              </a:rPr>
              <a:t>oltage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551093" y="1016347"/>
            <a:ext cx="193941" cy="21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740879" y="1145062"/>
            <a:ext cx="7921625" cy="1818639"/>
            <a:chOff x="740879" y="1145062"/>
            <a:chExt cx="7921625" cy="1818639"/>
          </a:xfrm>
        </p:grpSpPr>
        <p:sp>
          <p:nvSpPr>
            <p:cNvPr id="45" name="object 45"/>
            <p:cNvSpPr/>
            <p:nvPr/>
          </p:nvSpPr>
          <p:spPr>
            <a:xfrm>
              <a:off x="3973550" y="1834874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837660" y="1995175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990060" y="2147575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444720" y="1570650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208970" y="1542902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600422" y="1308167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684382" y="1629096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382630" y="1845504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836909" y="1145062"/>
              <a:ext cx="193941" cy="216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352503" y="1375045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134165" y="1528169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620816" y="1433389"/>
              <a:ext cx="193941" cy="21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40879" y="1278356"/>
              <a:ext cx="7921434" cy="1685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700" y="355600"/>
            <a:ext cx="38163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Phone </a:t>
            </a:r>
            <a:r>
              <a:rPr dirty="0" sz="3000" spc="-5">
                <a:latin typeface="Arial"/>
                <a:cs typeface="Arial"/>
              </a:rPr>
              <a:t>defect</a:t>
            </a:r>
            <a:r>
              <a:rPr dirty="0" sz="3000" spc="-95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example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31892" y="293331"/>
            <a:ext cx="3398520" cy="1663064"/>
            <a:chOff x="4731892" y="293331"/>
            <a:chExt cx="3398520" cy="1663064"/>
          </a:xfrm>
        </p:grpSpPr>
        <p:sp>
          <p:nvSpPr>
            <p:cNvPr id="4" name="object 4"/>
            <p:cNvSpPr/>
            <p:nvPr/>
          </p:nvSpPr>
          <p:spPr>
            <a:xfrm>
              <a:off x="4759197" y="352171"/>
              <a:ext cx="0" cy="1494155"/>
            </a:xfrm>
            <a:custGeom>
              <a:avLst/>
              <a:gdLst/>
              <a:ahLst/>
              <a:cxnLst/>
              <a:rect l="l" t="t" r="r" b="b"/>
              <a:pathLst>
                <a:path w="0" h="1494155">
                  <a:moveTo>
                    <a:pt x="0" y="0"/>
                  </a:moveTo>
                  <a:lnTo>
                    <a:pt x="0" y="149393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731892" y="29333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7305" y="0"/>
                  </a:moveTo>
                  <a:lnTo>
                    <a:pt x="0" y="54610"/>
                  </a:lnTo>
                  <a:lnTo>
                    <a:pt x="54610" y="54610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759197" y="1846110"/>
              <a:ext cx="3312795" cy="13335"/>
            </a:xfrm>
            <a:custGeom>
              <a:avLst/>
              <a:gdLst/>
              <a:ahLst/>
              <a:cxnLst/>
              <a:rect l="l" t="t" r="r" b="b"/>
              <a:pathLst>
                <a:path w="3312795" h="13335">
                  <a:moveTo>
                    <a:pt x="-6349" y="6453"/>
                  </a:moveTo>
                  <a:lnTo>
                    <a:pt x="3318559" y="6453"/>
                  </a:lnTo>
                </a:path>
              </a:pathLst>
            </a:custGeom>
            <a:ln w="256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075536" y="1831721"/>
              <a:ext cx="55244" cy="54610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215" y="0"/>
                  </a:moveTo>
                  <a:lnTo>
                    <a:pt x="0" y="54610"/>
                  </a:lnTo>
                  <a:lnTo>
                    <a:pt x="54724" y="2752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15406" y="681257"/>
              <a:ext cx="390220" cy="2167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96802" y="1733986"/>
              <a:ext cx="193941" cy="2164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196924" y="687607"/>
              <a:ext cx="193941" cy="21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60530" y="1739905"/>
              <a:ext cx="193941" cy="2164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49516" y="689030"/>
              <a:ext cx="193941" cy="2164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20253" y="688954"/>
              <a:ext cx="193941" cy="2164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90134" y="1772762"/>
              <a:ext cx="89301" cy="1707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73306" y="1772762"/>
              <a:ext cx="89301" cy="1707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43345" y="1772762"/>
              <a:ext cx="89301" cy="1707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39648" y="1772762"/>
              <a:ext cx="89301" cy="1707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35963" y="1772762"/>
              <a:ext cx="89301" cy="1707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114800" y="317500"/>
            <a:ext cx="550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Defect?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3300" y="199390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6400" y="1993900"/>
            <a:ext cx="1596390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5165" algn="l"/>
                <a:tab pos="1370965" algn="l"/>
              </a:tabLst>
            </a:pPr>
            <a:r>
              <a:rPr dirty="0" sz="1200">
                <a:latin typeface="Arial"/>
                <a:cs typeface="Arial"/>
              </a:rPr>
              <a:t>0.2	0.3	0.4</a:t>
            </a:r>
            <a:endParaRPr sz="12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60"/>
              </a:spcBef>
            </a:pPr>
            <a:r>
              <a:rPr dirty="0" sz="1200">
                <a:latin typeface="Arial"/>
                <a:cs typeface="Arial"/>
              </a:rPr>
              <a:t>Scratch </a:t>
            </a:r>
            <a:r>
              <a:rPr dirty="0" sz="1200" spc="-5">
                <a:latin typeface="Arial"/>
                <a:cs typeface="Arial"/>
              </a:rPr>
              <a:t>length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(mm)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6500" y="199390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83213" y="692175"/>
            <a:ext cx="1656714" cy="1266825"/>
            <a:chOff x="4683213" y="692175"/>
            <a:chExt cx="1656714" cy="1266825"/>
          </a:xfrm>
        </p:grpSpPr>
        <p:sp>
          <p:nvSpPr>
            <p:cNvPr id="24" name="object 24"/>
            <p:cNvSpPr/>
            <p:nvPr/>
          </p:nvSpPr>
          <p:spPr>
            <a:xfrm>
              <a:off x="4683213" y="692175"/>
              <a:ext cx="170795" cy="1642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145745" y="1742405"/>
              <a:ext cx="193941" cy="21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457700" y="660400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57700" y="1739900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56937" y="2377897"/>
            <a:ext cx="3473450" cy="1661160"/>
            <a:chOff x="4656937" y="2377897"/>
            <a:chExt cx="3473450" cy="1661160"/>
          </a:xfrm>
        </p:grpSpPr>
        <p:sp>
          <p:nvSpPr>
            <p:cNvPr id="29" name="object 29"/>
            <p:cNvSpPr/>
            <p:nvPr/>
          </p:nvSpPr>
          <p:spPr>
            <a:xfrm>
              <a:off x="4759197" y="2436742"/>
              <a:ext cx="0" cy="1494155"/>
            </a:xfrm>
            <a:custGeom>
              <a:avLst/>
              <a:gdLst/>
              <a:ahLst/>
              <a:cxnLst/>
              <a:rect l="l" t="t" r="r" b="b"/>
              <a:pathLst>
                <a:path w="0" h="1494154">
                  <a:moveTo>
                    <a:pt x="0" y="0"/>
                  </a:moveTo>
                  <a:lnTo>
                    <a:pt x="0" y="149393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731892" y="237789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7305" y="0"/>
                  </a:moveTo>
                  <a:lnTo>
                    <a:pt x="0" y="54610"/>
                  </a:lnTo>
                  <a:lnTo>
                    <a:pt x="54610" y="54610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59197" y="3930680"/>
              <a:ext cx="3312795" cy="13335"/>
            </a:xfrm>
            <a:custGeom>
              <a:avLst/>
              <a:gdLst/>
              <a:ahLst/>
              <a:cxnLst/>
              <a:rect l="l" t="t" r="r" b="b"/>
              <a:pathLst>
                <a:path w="3312795" h="13335">
                  <a:moveTo>
                    <a:pt x="-6349" y="6453"/>
                  </a:moveTo>
                  <a:lnTo>
                    <a:pt x="3318559" y="6453"/>
                  </a:lnTo>
                </a:path>
              </a:pathLst>
            </a:custGeom>
            <a:ln w="256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075536" y="3916300"/>
              <a:ext cx="55244" cy="54610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215" y="0"/>
                  </a:moveTo>
                  <a:lnTo>
                    <a:pt x="0" y="54610"/>
                  </a:lnTo>
                  <a:lnTo>
                    <a:pt x="54724" y="2752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392051" y="3821255"/>
              <a:ext cx="193941" cy="21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75631" y="3822252"/>
              <a:ext cx="193941" cy="21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810567" y="3822574"/>
              <a:ext cx="193941" cy="21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98450" y="3820182"/>
              <a:ext cx="193941" cy="21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698981" y="2748486"/>
              <a:ext cx="193941" cy="21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218502" y="2747178"/>
              <a:ext cx="193941" cy="21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586842" y="2753744"/>
              <a:ext cx="193941" cy="21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656937" y="2776740"/>
              <a:ext cx="170794" cy="1642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114800" y="2400300"/>
            <a:ext cx="550545" cy="538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Defect?</a:t>
            </a:r>
            <a:endParaRPr sz="120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  <a:spcBef>
                <a:spcPts val="1160"/>
              </a:spcBef>
            </a:pPr>
            <a:r>
              <a:rPr dirty="0" sz="120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57700" y="3822700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909845" y="3857343"/>
            <a:ext cx="2910205" cy="170815"/>
            <a:chOff x="4909845" y="3857343"/>
            <a:chExt cx="2910205" cy="170815"/>
          </a:xfrm>
        </p:grpSpPr>
        <p:sp>
          <p:nvSpPr>
            <p:cNvPr id="44" name="object 44"/>
            <p:cNvSpPr/>
            <p:nvPr/>
          </p:nvSpPr>
          <p:spPr>
            <a:xfrm>
              <a:off x="4909845" y="3857343"/>
              <a:ext cx="164226" cy="1707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93016" y="3857343"/>
              <a:ext cx="164226" cy="1707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263043" y="3857343"/>
              <a:ext cx="164226" cy="1707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959358" y="3857343"/>
              <a:ext cx="164226" cy="1707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655674" y="3857343"/>
              <a:ext cx="164226" cy="1707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4838700" y="407670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11800" y="4076700"/>
            <a:ext cx="1596390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659765" algn="l"/>
                <a:tab pos="1358265" algn="l"/>
              </a:tabLst>
            </a:pPr>
            <a:r>
              <a:rPr dirty="0" sz="1200">
                <a:latin typeface="Arial"/>
                <a:cs typeface="Arial"/>
              </a:rPr>
              <a:t>0.2	0.3	0.4</a:t>
            </a:r>
            <a:endParaRPr sz="1200">
              <a:latin typeface="Arial"/>
              <a:cs typeface="Arial"/>
            </a:endParaRPr>
          </a:p>
          <a:p>
            <a:pPr algn="ctr" marL="29209">
              <a:lnSpc>
                <a:spcPct val="100000"/>
              </a:lnSpc>
              <a:spcBef>
                <a:spcPts val="60"/>
              </a:spcBef>
            </a:pPr>
            <a:r>
              <a:rPr dirty="0" sz="1200">
                <a:latin typeface="Arial"/>
                <a:cs typeface="Arial"/>
              </a:rPr>
              <a:t>Scratch </a:t>
            </a:r>
            <a:r>
              <a:rPr dirty="0" sz="1200" spc="-5">
                <a:latin typeface="Arial"/>
                <a:cs typeface="Arial"/>
              </a:rPr>
              <a:t>length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(mm)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581900" y="407670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758325" y="235436"/>
            <a:ext cx="5125720" cy="4062095"/>
            <a:chOff x="2758325" y="235436"/>
            <a:chExt cx="5125720" cy="4062095"/>
          </a:xfrm>
        </p:grpSpPr>
        <p:sp>
          <p:nvSpPr>
            <p:cNvPr id="53" name="object 53"/>
            <p:cNvSpPr/>
            <p:nvPr/>
          </p:nvSpPr>
          <p:spPr>
            <a:xfrm>
              <a:off x="5624118" y="3826630"/>
              <a:ext cx="193941" cy="2164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758325" y="235436"/>
              <a:ext cx="5125326" cy="40615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/>
          <p:nvPr/>
        </p:nvSpPr>
        <p:spPr>
          <a:xfrm>
            <a:off x="1046276" y="1088015"/>
            <a:ext cx="1615770" cy="2982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81000"/>
            <a:ext cx="8239759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/>
              <a:t>Big </a:t>
            </a:r>
            <a:r>
              <a:rPr dirty="0" sz="2700" spc="-5"/>
              <a:t>data problems </a:t>
            </a:r>
            <a:r>
              <a:rPr dirty="0" sz="2700"/>
              <a:t>can </a:t>
            </a:r>
            <a:r>
              <a:rPr dirty="0" sz="2700" spc="-5"/>
              <a:t>have </a:t>
            </a:r>
            <a:r>
              <a:rPr dirty="0" sz="2700"/>
              <a:t>small </a:t>
            </a:r>
            <a:r>
              <a:rPr dirty="0" sz="2700" spc="-5"/>
              <a:t>data </a:t>
            </a:r>
            <a:r>
              <a:rPr dirty="0" sz="2700"/>
              <a:t>challenges</a:t>
            </a:r>
            <a:r>
              <a:rPr dirty="0" sz="2700" spc="-80"/>
              <a:t> </a:t>
            </a:r>
            <a:r>
              <a:rPr dirty="0" sz="2700"/>
              <a:t>too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08000" y="1041400"/>
            <a:ext cx="7846059" cy="216979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dirty="0" sz="2400">
                <a:latin typeface="Arial"/>
                <a:cs typeface="Arial"/>
              </a:rPr>
              <a:t>Problems </a:t>
            </a:r>
            <a:r>
              <a:rPr dirty="0" sz="2400" spc="-5">
                <a:latin typeface="Arial"/>
                <a:cs typeface="Arial"/>
              </a:rPr>
              <a:t>with 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5">
                <a:latin typeface="Arial"/>
                <a:cs typeface="Arial"/>
              </a:rPr>
              <a:t>large dataset but where </a:t>
            </a:r>
            <a:r>
              <a:rPr dirty="0" sz="2400" spc="-10">
                <a:latin typeface="Arial"/>
                <a:cs typeface="Arial"/>
              </a:rPr>
              <a:t>there’s 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5">
                <a:latin typeface="Arial"/>
                <a:cs typeface="Arial"/>
              </a:rPr>
              <a:t>long </a:t>
            </a:r>
            <a:r>
              <a:rPr dirty="0" sz="2400">
                <a:latin typeface="Arial"/>
                <a:cs typeface="Arial"/>
              </a:rPr>
              <a:t>tail  </a:t>
            </a:r>
            <a:r>
              <a:rPr dirty="0" sz="2400" spc="-5">
                <a:latin typeface="Arial"/>
                <a:cs typeface="Arial"/>
              </a:rPr>
              <a:t>of </a:t>
            </a:r>
            <a:r>
              <a:rPr dirty="0" sz="2400">
                <a:latin typeface="Arial"/>
                <a:cs typeface="Arial"/>
              </a:rPr>
              <a:t>rare </a:t>
            </a:r>
            <a:r>
              <a:rPr dirty="0" sz="2400" spc="-5">
                <a:latin typeface="Arial"/>
                <a:cs typeface="Arial"/>
              </a:rPr>
              <a:t>events in </a:t>
            </a:r>
            <a:r>
              <a:rPr dirty="0" sz="2400">
                <a:latin typeface="Arial"/>
                <a:cs typeface="Arial"/>
              </a:rPr>
              <a:t>the </a:t>
            </a:r>
            <a:r>
              <a:rPr dirty="0" sz="2400" spc="-5">
                <a:latin typeface="Arial"/>
                <a:cs typeface="Arial"/>
              </a:rPr>
              <a:t>input will have </a:t>
            </a:r>
            <a:r>
              <a:rPr dirty="0" sz="2400">
                <a:latin typeface="Arial"/>
                <a:cs typeface="Arial"/>
              </a:rPr>
              <a:t>small </a:t>
            </a:r>
            <a:r>
              <a:rPr dirty="0" sz="2400" spc="-5">
                <a:latin typeface="Arial"/>
                <a:cs typeface="Arial"/>
              </a:rPr>
              <a:t>data </a:t>
            </a:r>
            <a:r>
              <a:rPr dirty="0" sz="2400">
                <a:latin typeface="Arial"/>
                <a:cs typeface="Arial"/>
              </a:rPr>
              <a:t>challenges  too.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685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Arial"/>
                <a:cs typeface="Arial"/>
              </a:rPr>
              <a:t>Web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search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Self-driving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cars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4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Product recommendation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10839" y="1443240"/>
            <a:ext cx="5305323" cy="1726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2644140" marR="5080" indent="291465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Define data and  establish</a:t>
            </a:r>
            <a:r>
              <a:rPr dirty="0" spc="-100"/>
              <a:t> </a:t>
            </a:r>
            <a:r>
              <a:rPr dirty="0" spc="-5"/>
              <a:t>baseline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110230" marR="5080" indent="-445134">
              <a:lnSpc>
                <a:spcPct val="100000"/>
              </a:lnSpc>
              <a:spcBef>
                <a:spcPts val="125"/>
              </a:spcBef>
            </a:pPr>
            <a:r>
              <a:rPr dirty="0" sz="4500" spc="10"/>
              <a:t>Improving</a:t>
            </a:r>
            <a:r>
              <a:rPr dirty="0" sz="4500" spc="-80"/>
              <a:t> </a:t>
            </a:r>
            <a:r>
              <a:rPr dirty="0" sz="4500" spc="5"/>
              <a:t>label  </a:t>
            </a:r>
            <a:r>
              <a:rPr dirty="0" sz="4500" spc="10"/>
              <a:t>consistency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237230" cy="5143500"/>
            <a:chOff x="0" y="0"/>
            <a:chExt cx="323723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237230" cy="5143500"/>
            </a:xfrm>
            <a:custGeom>
              <a:avLst/>
              <a:gdLst/>
              <a:ahLst/>
              <a:cxnLst/>
              <a:rect l="l" t="t" r="r" b="b"/>
              <a:pathLst>
                <a:path w="3237230" h="5143500">
                  <a:moveTo>
                    <a:pt x="3236887" y="0"/>
                  </a:moveTo>
                  <a:lnTo>
                    <a:pt x="0" y="0"/>
                  </a:lnTo>
                  <a:lnTo>
                    <a:pt x="0" y="5038692"/>
                  </a:lnTo>
                  <a:lnTo>
                    <a:pt x="818537" y="5143500"/>
                  </a:lnTo>
                  <a:lnTo>
                    <a:pt x="2578310" y="5143500"/>
                  </a:lnTo>
                  <a:lnTo>
                    <a:pt x="3236887" y="0"/>
                  </a:lnTo>
                  <a:close/>
                </a:path>
              </a:pathLst>
            </a:custGeom>
            <a:solidFill>
              <a:srgbClr val="935D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802255" cy="5143500"/>
            </a:xfrm>
            <a:custGeom>
              <a:avLst/>
              <a:gdLst/>
              <a:ahLst/>
              <a:cxnLst/>
              <a:rect l="l" t="t" r="r" b="b"/>
              <a:pathLst>
                <a:path w="2802255" h="5143500">
                  <a:moveTo>
                    <a:pt x="256614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2439228" y="5143500"/>
                  </a:lnTo>
                  <a:lnTo>
                    <a:pt x="2801670" y="16649"/>
                  </a:lnTo>
                  <a:lnTo>
                    <a:pt x="2566149" y="0"/>
                  </a:lnTo>
                  <a:close/>
                </a:path>
              </a:pathLst>
            </a:custGeom>
            <a:solidFill>
              <a:srgbClr val="933C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664699" y="3158846"/>
            <a:ext cx="4974590" cy="5715"/>
          </a:xfrm>
          <a:custGeom>
            <a:avLst/>
            <a:gdLst/>
            <a:ahLst/>
            <a:cxnLst/>
            <a:rect l="l" t="t" r="r" b="b"/>
            <a:pathLst>
              <a:path w="4974590" h="5714">
                <a:moveTo>
                  <a:pt x="0" y="5701"/>
                </a:moveTo>
                <a:lnTo>
                  <a:pt x="4974310" y="0"/>
                </a:lnTo>
              </a:path>
            </a:pathLst>
          </a:custGeom>
          <a:ln w="38100">
            <a:solidFill>
              <a:srgbClr val="8E24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7248" y="1428750"/>
            <a:ext cx="228600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03700" y="2044700"/>
            <a:ext cx="384175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5"/>
              <a:t>C1W3</a:t>
            </a:r>
            <a:r>
              <a:rPr dirty="0" sz="5200" spc="-95"/>
              <a:t> </a:t>
            </a:r>
            <a:r>
              <a:rPr dirty="0" sz="5200"/>
              <a:t>Slides</a:t>
            </a:r>
            <a:endParaRPr sz="5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47066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Improving </a:t>
            </a:r>
            <a:r>
              <a:rPr dirty="0" spc="-5"/>
              <a:t>label</a:t>
            </a:r>
            <a:r>
              <a:rPr dirty="0" spc="-95"/>
              <a:t> </a:t>
            </a:r>
            <a:r>
              <a:rPr dirty="0"/>
              <a:t>consistency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206500"/>
            <a:ext cx="6899275" cy="2535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10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 spc="-5">
                <a:latin typeface="Arial"/>
                <a:cs typeface="Arial"/>
              </a:rPr>
              <a:t>Have </a:t>
            </a:r>
            <a:r>
              <a:rPr dirty="0" sz="1800">
                <a:latin typeface="Arial"/>
                <a:cs typeface="Arial"/>
              </a:rPr>
              <a:t>multiple </a:t>
            </a:r>
            <a:r>
              <a:rPr dirty="0" sz="1800" spc="-5">
                <a:latin typeface="Arial"/>
                <a:cs typeface="Arial"/>
              </a:rPr>
              <a:t>labelers label </a:t>
            </a:r>
            <a:r>
              <a:rPr dirty="0" sz="1800">
                <a:latin typeface="Arial"/>
                <a:cs typeface="Arial"/>
              </a:rPr>
              <a:t>same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example.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!"/>
            </a:pPr>
            <a:endParaRPr sz="1700">
              <a:latin typeface="Arial"/>
              <a:cs typeface="Arial"/>
            </a:endParaRPr>
          </a:p>
          <a:p>
            <a:pPr marL="330200" marR="5080" indent="-318135">
              <a:lnSpc>
                <a:spcPct val="106500"/>
              </a:lnSpc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When there </a:t>
            </a:r>
            <a:r>
              <a:rPr dirty="0" sz="1800" spc="-5">
                <a:latin typeface="Arial"/>
                <a:cs typeface="Arial"/>
              </a:rPr>
              <a:t>is disagreement, have </a:t>
            </a:r>
            <a:r>
              <a:rPr dirty="0" sz="1800">
                <a:latin typeface="Arial"/>
                <a:cs typeface="Arial"/>
              </a:rPr>
              <a:t>MLE, subject matter </a:t>
            </a:r>
            <a:r>
              <a:rPr dirty="0" sz="1800" spc="-5">
                <a:latin typeface="Arial"/>
                <a:cs typeface="Arial"/>
              </a:rPr>
              <a:t>expert  </a:t>
            </a:r>
            <a:r>
              <a:rPr dirty="0" sz="1800">
                <a:latin typeface="Arial"/>
                <a:cs typeface="Arial"/>
              </a:rPr>
              <a:t>(SME) </a:t>
            </a:r>
            <a:r>
              <a:rPr dirty="0" sz="1800" spc="-5">
                <a:latin typeface="Arial"/>
                <a:cs typeface="Arial"/>
              </a:rPr>
              <a:t>and/or labelers discuss definition of </a:t>
            </a:r>
            <a:r>
              <a:rPr dirty="0" sz="1800" i="1">
                <a:latin typeface="Times New Roman"/>
                <a:cs typeface="Times New Roman"/>
              </a:rPr>
              <a:t>y </a:t>
            </a:r>
            <a:r>
              <a:rPr dirty="0" sz="1800">
                <a:latin typeface="Arial"/>
                <a:cs typeface="Arial"/>
              </a:rPr>
              <a:t>to reach</a:t>
            </a:r>
            <a:r>
              <a:rPr dirty="0" sz="1800" spc="-5">
                <a:latin typeface="Arial"/>
                <a:cs typeface="Arial"/>
              </a:rPr>
              <a:t> agreement.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!"/>
            </a:pPr>
            <a:endParaRPr sz="1800">
              <a:latin typeface="Arial"/>
              <a:cs typeface="Arial"/>
            </a:endParaRPr>
          </a:p>
          <a:p>
            <a:pPr marL="330200" marR="488315" indent="-318135">
              <a:lnSpc>
                <a:spcPct val="106500"/>
              </a:lnSpc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If </a:t>
            </a:r>
            <a:r>
              <a:rPr dirty="0" sz="1800" spc="-5">
                <a:latin typeface="Arial"/>
                <a:cs typeface="Arial"/>
              </a:rPr>
              <a:t>labelers believe </a:t>
            </a:r>
            <a:r>
              <a:rPr dirty="0" sz="1800">
                <a:latin typeface="Arial"/>
                <a:cs typeface="Arial"/>
              </a:rPr>
              <a:t>that </a:t>
            </a:r>
            <a:r>
              <a:rPr dirty="0" sz="1800" i="1">
                <a:latin typeface="Times New Roman"/>
                <a:cs typeface="Times New Roman"/>
              </a:rPr>
              <a:t>x </a:t>
            </a:r>
            <a:r>
              <a:rPr dirty="0" sz="1800" spc="-5">
                <a:latin typeface="Arial"/>
                <a:cs typeface="Arial"/>
              </a:rPr>
              <a:t>doesn’t </a:t>
            </a:r>
            <a:r>
              <a:rPr dirty="0" sz="1800">
                <a:latin typeface="Arial"/>
                <a:cs typeface="Arial"/>
              </a:rPr>
              <a:t>contain </a:t>
            </a:r>
            <a:r>
              <a:rPr dirty="0" sz="1800" spc="-5">
                <a:latin typeface="Arial"/>
                <a:cs typeface="Arial"/>
              </a:rPr>
              <a:t>enough information,  </a:t>
            </a:r>
            <a:r>
              <a:rPr dirty="0" sz="1800">
                <a:latin typeface="Arial"/>
                <a:cs typeface="Arial"/>
              </a:rPr>
              <a:t>consider changing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sz="180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!"/>
            </a:pPr>
            <a:endParaRPr sz="185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buChar char="!"/>
              <a:tabLst>
                <a:tab pos="330200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Iterate </a:t>
            </a:r>
            <a:r>
              <a:rPr dirty="0" sz="1800" spc="-5">
                <a:latin typeface="Arial"/>
                <a:cs typeface="Arial"/>
              </a:rPr>
              <a:t>until it is hard </a:t>
            </a:r>
            <a:r>
              <a:rPr dirty="0" sz="1800">
                <a:latin typeface="Arial"/>
                <a:cs typeface="Arial"/>
              </a:rPr>
              <a:t>to significantly </a:t>
            </a:r>
            <a:r>
              <a:rPr dirty="0" sz="1800" spc="-5">
                <a:latin typeface="Arial"/>
                <a:cs typeface="Arial"/>
              </a:rPr>
              <a:t>increase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agreement.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1698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5000" y="1002347"/>
            <a:ext cx="3453765" cy="128651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254000" marR="732790" indent="-241300">
              <a:lnSpc>
                <a:spcPct val="125000"/>
              </a:lnSpc>
              <a:spcBef>
                <a:spcPts val="165"/>
              </a:spcBef>
              <a:tabLst>
                <a:tab pos="329565" algn="l"/>
              </a:tabLst>
            </a:pPr>
            <a:r>
              <a:rPr dirty="0" sz="1800" spc="585">
                <a:latin typeface="Arial"/>
                <a:cs typeface="Arial"/>
              </a:rPr>
              <a:t>!		</a:t>
            </a:r>
            <a:r>
              <a:rPr dirty="0" sz="1800">
                <a:latin typeface="Arial"/>
                <a:cs typeface="Arial"/>
              </a:rPr>
              <a:t>Standardize </a:t>
            </a:r>
            <a:r>
              <a:rPr dirty="0" sz="1800" spc="-5">
                <a:latin typeface="Arial"/>
                <a:cs typeface="Arial"/>
              </a:rPr>
              <a:t>labels  </a:t>
            </a:r>
            <a:r>
              <a:rPr dirty="0" sz="1600">
                <a:latin typeface="Arial"/>
                <a:cs typeface="Arial"/>
              </a:rPr>
              <a:t>"Um, </a:t>
            </a:r>
            <a:r>
              <a:rPr dirty="0" sz="1600" spc="-5">
                <a:latin typeface="Arial"/>
                <a:cs typeface="Arial"/>
              </a:rPr>
              <a:t>nearest gas </a:t>
            </a:r>
            <a:r>
              <a:rPr dirty="0" sz="1600">
                <a:latin typeface="Arial"/>
                <a:cs typeface="Arial"/>
              </a:rPr>
              <a:t>station"  "Umm, </a:t>
            </a:r>
            <a:r>
              <a:rPr dirty="0" sz="1600" spc="-5">
                <a:latin typeface="Arial"/>
                <a:cs typeface="Arial"/>
              </a:rPr>
              <a:t>nearest gas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station"</a:t>
            </a:r>
            <a:endParaRPr sz="16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  <a:spcBef>
                <a:spcPts val="380"/>
              </a:spcBef>
            </a:pPr>
            <a:r>
              <a:rPr dirty="0" sz="1600">
                <a:latin typeface="Arial"/>
                <a:cs typeface="Arial"/>
              </a:rPr>
              <a:t>”Nearest </a:t>
            </a:r>
            <a:r>
              <a:rPr dirty="0" sz="1600" spc="-5">
                <a:latin typeface="Arial"/>
                <a:cs typeface="Arial"/>
              </a:rPr>
              <a:t>gas </a:t>
            </a:r>
            <a:r>
              <a:rPr dirty="0" sz="1600">
                <a:latin typeface="Arial"/>
                <a:cs typeface="Arial"/>
              </a:rPr>
              <a:t>station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[unintelligible]”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62779" y="1792223"/>
            <a:ext cx="360680" cy="183515"/>
            <a:chOff x="4762779" y="1792223"/>
            <a:chExt cx="360680" cy="183515"/>
          </a:xfrm>
        </p:grpSpPr>
        <p:sp>
          <p:nvSpPr>
            <p:cNvPr id="5" name="object 5"/>
            <p:cNvSpPr/>
            <p:nvPr/>
          </p:nvSpPr>
          <p:spPr>
            <a:xfrm>
              <a:off x="4775479" y="1804923"/>
              <a:ext cx="335280" cy="158115"/>
            </a:xfrm>
            <a:custGeom>
              <a:avLst/>
              <a:gdLst/>
              <a:ahLst/>
              <a:cxnLst/>
              <a:rect l="l" t="t" r="r" b="b"/>
              <a:pathLst>
                <a:path w="335279" h="158114">
                  <a:moveTo>
                    <a:pt x="256184" y="0"/>
                  </a:moveTo>
                  <a:lnTo>
                    <a:pt x="256184" y="39408"/>
                  </a:lnTo>
                  <a:lnTo>
                    <a:pt x="0" y="39408"/>
                  </a:lnTo>
                  <a:lnTo>
                    <a:pt x="0" y="118237"/>
                  </a:lnTo>
                  <a:lnTo>
                    <a:pt x="256184" y="118237"/>
                  </a:lnTo>
                  <a:lnTo>
                    <a:pt x="256184" y="157657"/>
                  </a:lnTo>
                  <a:lnTo>
                    <a:pt x="335013" y="78828"/>
                  </a:lnTo>
                  <a:lnTo>
                    <a:pt x="256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775479" y="1804923"/>
              <a:ext cx="335280" cy="158115"/>
            </a:xfrm>
            <a:custGeom>
              <a:avLst/>
              <a:gdLst/>
              <a:ahLst/>
              <a:cxnLst/>
              <a:rect l="l" t="t" r="r" b="b"/>
              <a:pathLst>
                <a:path w="335279" h="158114">
                  <a:moveTo>
                    <a:pt x="256184" y="118237"/>
                  </a:moveTo>
                  <a:lnTo>
                    <a:pt x="256184" y="157645"/>
                  </a:lnTo>
                  <a:lnTo>
                    <a:pt x="335013" y="78828"/>
                  </a:lnTo>
                  <a:lnTo>
                    <a:pt x="256184" y="0"/>
                  </a:lnTo>
                  <a:lnTo>
                    <a:pt x="256184" y="39408"/>
                  </a:lnTo>
                  <a:lnTo>
                    <a:pt x="0" y="39408"/>
                  </a:lnTo>
                  <a:lnTo>
                    <a:pt x="0" y="118237"/>
                  </a:lnTo>
                  <a:lnTo>
                    <a:pt x="256184" y="1182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22900" y="1727200"/>
            <a:ext cx="23152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"Um, </a:t>
            </a:r>
            <a:r>
              <a:rPr dirty="0" sz="1600" spc="-5">
                <a:latin typeface="Arial"/>
                <a:cs typeface="Arial"/>
              </a:rPr>
              <a:t>nearest gas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station"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000" y="2616200"/>
            <a:ext cx="1816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dirty="0" sz="1800" spc="585">
                <a:latin typeface="Arial"/>
                <a:cs typeface="Arial"/>
              </a:rPr>
              <a:t>!	</a:t>
            </a:r>
            <a:r>
              <a:rPr dirty="0" sz="1800">
                <a:latin typeface="Arial"/>
                <a:cs typeface="Arial"/>
              </a:rPr>
              <a:t>Merge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70209" y="3361994"/>
            <a:ext cx="360680" cy="183515"/>
            <a:chOff x="4370209" y="3361994"/>
            <a:chExt cx="360680" cy="183515"/>
          </a:xfrm>
        </p:grpSpPr>
        <p:sp>
          <p:nvSpPr>
            <p:cNvPr id="10" name="object 10"/>
            <p:cNvSpPr/>
            <p:nvPr/>
          </p:nvSpPr>
          <p:spPr>
            <a:xfrm>
              <a:off x="4382909" y="3374694"/>
              <a:ext cx="335280" cy="158115"/>
            </a:xfrm>
            <a:custGeom>
              <a:avLst/>
              <a:gdLst/>
              <a:ahLst/>
              <a:cxnLst/>
              <a:rect l="l" t="t" r="r" b="b"/>
              <a:pathLst>
                <a:path w="335279" h="158114">
                  <a:moveTo>
                    <a:pt x="256184" y="0"/>
                  </a:moveTo>
                  <a:lnTo>
                    <a:pt x="256184" y="39408"/>
                  </a:lnTo>
                  <a:lnTo>
                    <a:pt x="0" y="39408"/>
                  </a:lnTo>
                  <a:lnTo>
                    <a:pt x="0" y="118237"/>
                  </a:lnTo>
                  <a:lnTo>
                    <a:pt x="256184" y="118237"/>
                  </a:lnTo>
                  <a:lnTo>
                    <a:pt x="256184" y="157657"/>
                  </a:lnTo>
                  <a:lnTo>
                    <a:pt x="335013" y="78828"/>
                  </a:lnTo>
                  <a:lnTo>
                    <a:pt x="256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82909" y="3374694"/>
              <a:ext cx="335280" cy="158115"/>
            </a:xfrm>
            <a:custGeom>
              <a:avLst/>
              <a:gdLst/>
              <a:ahLst/>
              <a:cxnLst/>
              <a:rect l="l" t="t" r="r" b="b"/>
              <a:pathLst>
                <a:path w="335279" h="158114">
                  <a:moveTo>
                    <a:pt x="256184" y="118237"/>
                  </a:moveTo>
                  <a:lnTo>
                    <a:pt x="256184" y="157645"/>
                  </a:lnTo>
                  <a:lnTo>
                    <a:pt x="335013" y="78828"/>
                  </a:lnTo>
                  <a:lnTo>
                    <a:pt x="256184" y="0"/>
                  </a:lnTo>
                  <a:lnTo>
                    <a:pt x="256184" y="39408"/>
                  </a:lnTo>
                  <a:lnTo>
                    <a:pt x="0" y="39408"/>
                  </a:lnTo>
                  <a:lnTo>
                    <a:pt x="0" y="118237"/>
                  </a:lnTo>
                  <a:lnTo>
                    <a:pt x="256184" y="1182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48300" y="3289300"/>
            <a:ext cx="7143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Scratch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2300" y="3949700"/>
            <a:ext cx="12223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Deep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scratch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36800" y="3949700"/>
            <a:ext cx="14490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Shallow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scratch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87598" y="2009881"/>
            <a:ext cx="7204709" cy="2543175"/>
            <a:chOff x="687598" y="2009881"/>
            <a:chExt cx="7204709" cy="2543175"/>
          </a:xfrm>
        </p:grpSpPr>
        <p:sp>
          <p:nvSpPr>
            <p:cNvPr id="16" name="object 16"/>
            <p:cNvSpPr/>
            <p:nvPr/>
          </p:nvSpPr>
          <p:spPr>
            <a:xfrm>
              <a:off x="1026986" y="3007295"/>
              <a:ext cx="505628" cy="9334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54477" y="3010659"/>
              <a:ext cx="501984" cy="9267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7598" y="2009881"/>
              <a:ext cx="7204684" cy="25426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688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Have </a:t>
            </a:r>
            <a:r>
              <a:rPr dirty="0"/>
              <a:t>a class/label to capture</a:t>
            </a:r>
            <a:r>
              <a:rPr dirty="0" spc="-100"/>
              <a:t> </a:t>
            </a:r>
            <a:r>
              <a:rPr dirty="0" spc="-5"/>
              <a:t>uncertainty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5000" y="2844800"/>
            <a:ext cx="2261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dirty="0" sz="1800" spc="585">
                <a:latin typeface="Arial"/>
                <a:cs typeface="Arial"/>
              </a:rPr>
              <a:t>!	</a:t>
            </a:r>
            <a:r>
              <a:rPr dirty="0" sz="1800" spc="-5">
                <a:latin typeface="Arial"/>
                <a:cs typeface="Arial"/>
              </a:rPr>
              <a:t>Unintelligible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audio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100" y="3317443"/>
            <a:ext cx="157289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“nearest </a:t>
            </a:r>
            <a:r>
              <a:rPr dirty="0" sz="1600" spc="-5">
                <a:latin typeface="Arial"/>
                <a:cs typeface="Arial"/>
              </a:rPr>
              <a:t>go”  </a:t>
            </a:r>
            <a:r>
              <a:rPr dirty="0" sz="1600">
                <a:latin typeface="Arial"/>
                <a:cs typeface="Arial"/>
              </a:rPr>
              <a:t>“nearest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grocery”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2498" y="3416401"/>
            <a:ext cx="21272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“nearest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[unintelligible]”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000" y="1104900"/>
            <a:ext cx="1715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dirty="0" sz="1800" spc="585">
                <a:latin typeface="Arial"/>
                <a:cs typeface="Arial"/>
              </a:rPr>
              <a:t>!	</a:t>
            </a:r>
            <a:r>
              <a:rPr dirty="0" sz="1800" spc="-5">
                <a:latin typeface="Arial"/>
                <a:cs typeface="Arial"/>
              </a:rPr>
              <a:t>Defect: </a:t>
            </a:r>
            <a:r>
              <a:rPr dirty="0" sz="1800">
                <a:latin typeface="Arial"/>
                <a:cs typeface="Arial"/>
              </a:rPr>
              <a:t>0 </a:t>
            </a:r>
            <a:r>
              <a:rPr dirty="0" sz="1800" spc="-5">
                <a:latin typeface="Arial"/>
                <a:cs typeface="Arial"/>
              </a:rPr>
              <a:t>or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17632" y="1530128"/>
            <a:ext cx="549275" cy="1014094"/>
            <a:chOff x="4017632" y="1530128"/>
            <a:chExt cx="549275" cy="1014094"/>
          </a:xfrm>
        </p:grpSpPr>
        <p:sp>
          <p:nvSpPr>
            <p:cNvPr id="8" name="object 8"/>
            <p:cNvSpPr/>
            <p:nvPr/>
          </p:nvSpPr>
          <p:spPr>
            <a:xfrm>
              <a:off x="4017632" y="1530128"/>
              <a:ext cx="549037" cy="10136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06252" y="1745866"/>
              <a:ext cx="166370" cy="458470"/>
            </a:xfrm>
            <a:custGeom>
              <a:avLst/>
              <a:gdLst/>
              <a:ahLst/>
              <a:cxnLst/>
              <a:rect l="l" t="t" r="r" b="b"/>
              <a:pathLst>
                <a:path w="166370" h="458469">
                  <a:moveTo>
                    <a:pt x="0" y="458244"/>
                  </a:moveTo>
                  <a:lnTo>
                    <a:pt x="15519" y="417165"/>
                  </a:lnTo>
                  <a:lnTo>
                    <a:pt x="18286" y="410945"/>
                  </a:lnTo>
                  <a:lnTo>
                    <a:pt x="21053" y="404723"/>
                  </a:lnTo>
                  <a:lnTo>
                    <a:pt x="37240" y="374129"/>
                  </a:lnTo>
                  <a:lnTo>
                    <a:pt x="40516" y="368077"/>
                  </a:lnTo>
                  <a:lnTo>
                    <a:pt x="55660" y="337373"/>
                  </a:lnTo>
                  <a:lnTo>
                    <a:pt x="58661" y="331023"/>
                  </a:lnTo>
                  <a:lnTo>
                    <a:pt x="61684" y="324630"/>
                  </a:lnTo>
                  <a:lnTo>
                    <a:pt x="64730" y="318195"/>
                  </a:lnTo>
                  <a:lnTo>
                    <a:pt x="67776" y="311759"/>
                  </a:lnTo>
                  <a:lnTo>
                    <a:pt x="70822" y="305196"/>
                  </a:lnTo>
                  <a:lnTo>
                    <a:pt x="73868" y="298507"/>
                  </a:lnTo>
                  <a:lnTo>
                    <a:pt x="76913" y="291817"/>
                  </a:lnTo>
                  <a:lnTo>
                    <a:pt x="79922" y="285171"/>
                  </a:lnTo>
                  <a:lnTo>
                    <a:pt x="82895" y="278569"/>
                  </a:lnTo>
                  <a:lnTo>
                    <a:pt x="85869" y="271969"/>
                  </a:lnTo>
                  <a:lnTo>
                    <a:pt x="101201" y="232175"/>
                  </a:lnTo>
                  <a:lnTo>
                    <a:pt x="113825" y="194502"/>
                  </a:lnTo>
                  <a:lnTo>
                    <a:pt x="115867" y="188334"/>
                  </a:lnTo>
                  <a:lnTo>
                    <a:pt x="117897" y="182210"/>
                  </a:lnTo>
                  <a:lnTo>
                    <a:pt x="119928" y="176087"/>
                  </a:lnTo>
                  <a:lnTo>
                    <a:pt x="121959" y="169900"/>
                  </a:lnTo>
                  <a:lnTo>
                    <a:pt x="131605" y="137683"/>
                  </a:lnTo>
                  <a:lnTo>
                    <a:pt x="133445" y="131001"/>
                  </a:lnTo>
                  <a:lnTo>
                    <a:pt x="142082" y="97146"/>
                  </a:lnTo>
                  <a:lnTo>
                    <a:pt x="143671" y="90502"/>
                  </a:lnTo>
                  <a:lnTo>
                    <a:pt x="153038" y="52206"/>
                  </a:lnTo>
                  <a:lnTo>
                    <a:pt x="154568" y="46002"/>
                  </a:lnTo>
                  <a:lnTo>
                    <a:pt x="156097" y="39796"/>
                  </a:lnTo>
                  <a:lnTo>
                    <a:pt x="157613" y="33636"/>
                  </a:lnTo>
                  <a:lnTo>
                    <a:pt x="159118" y="27521"/>
                  </a:lnTo>
                  <a:lnTo>
                    <a:pt x="160623" y="21405"/>
                  </a:lnTo>
                  <a:lnTo>
                    <a:pt x="162127" y="15290"/>
                  </a:lnTo>
                  <a:lnTo>
                    <a:pt x="163632" y="9173"/>
                  </a:lnTo>
                  <a:lnTo>
                    <a:pt x="165889" y="0"/>
                  </a:lnTo>
                </a:path>
              </a:pathLst>
            </a:custGeom>
            <a:ln w="465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264065" y="1530128"/>
            <a:ext cx="549275" cy="1014094"/>
            <a:chOff x="3264065" y="1530128"/>
            <a:chExt cx="549275" cy="1014094"/>
          </a:xfrm>
        </p:grpSpPr>
        <p:sp>
          <p:nvSpPr>
            <p:cNvPr id="11" name="object 11"/>
            <p:cNvSpPr/>
            <p:nvPr/>
          </p:nvSpPr>
          <p:spPr>
            <a:xfrm>
              <a:off x="3264065" y="1530128"/>
              <a:ext cx="549037" cy="10136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49904" y="1876579"/>
              <a:ext cx="221615" cy="323215"/>
            </a:xfrm>
            <a:custGeom>
              <a:avLst/>
              <a:gdLst/>
              <a:ahLst/>
              <a:cxnLst/>
              <a:rect l="l" t="t" r="r" b="b"/>
              <a:pathLst>
                <a:path w="221614" h="323214">
                  <a:moveTo>
                    <a:pt x="0" y="322678"/>
                  </a:moveTo>
                  <a:lnTo>
                    <a:pt x="29069" y="293322"/>
                  </a:lnTo>
                  <a:lnTo>
                    <a:pt x="38283" y="282750"/>
                  </a:lnTo>
                  <a:lnTo>
                    <a:pt x="42740" y="277407"/>
                  </a:lnTo>
                  <a:lnTo>
                    <a:pt x="62697" y="248871"/>
                  </a:lnTo>
                  <a:lnTo>
                    <a:pt x="66702" y="242865"/>
                  </a:lnTo>
                  <a:lnTo>
                    <a:pt x="70581" y="236985"/>
                  </a:lnTo>
                  <a:lnTo>
                    <a:pt x="74334" y="231234"/>
                  </a:lnTo>
                  <a:lnTo>
                    <a:pt x="78088" y="225482"/>
                  </a:lnTo>
                  <a:lnTo>
                    <a:pt x="81979" y="219741"/>
                  </a:lnTo>
                  <a:lnTo>
                    <a:pt x="101435" y="191831"/>
                  </a:lnTo>
                  <a:lnTo>
                    <a:pt x="105301" y="186422"/>
                  </a:lnTo>
                  <a:lnTo>
                    <a:pt x="109282" y="181033"/>
                  </a:lnTo>
                  <a:lnTo>
                    <a:pt x="113262" y="175646"/>
                  </a:lnTo>
                  <a:lnTo>
                    <a:pt x="117217" y="170270"/>
                  </a:lnTo>
                  <a:lnTo>
                    <a:pt x="139621" y="136329"/>
                  </a:lnTo>
                  <a:lnTo>
                    <a:pt x="152601" y="112699"/>
                  </a:lnTo>
                  <a:lnTo>
                    <a:pt x="155659" y="106660"/>
                  </a:lnTo>
                  <a:lnTo>
                    <a:pt x="158842" y="100643"/>
                  </a:lnTo>
                  <a:lnTo>
                    <a:pt x="162152" y="94649"/>
                  </a:lnTo>
                  <a:lnTo>
                    <a:pt x="165460" y="88654"/>
                  </a:lnTo>
                  <a:lnTo>
                    <a:pt x="187185" y="53044"/>
                  </a:lnTo>
                  <a:lnTo>
                    <a:pt x="194720" y="41682"/>
                  </a:lnTo>
                  <a:lnTo>
                    <a:pt x="198482" y="36076"/>
                  </a:lnTo>
                  <a:lnTo>
                    <a:pt x="202142" y="30447"/>
                  </a:lnTo>
                  <a:lnTo>
                    <a:pt x="205701" y="24797"/>
                  </a:lnTo>
                  <a:lnTo>
                    <a:pt x="209261" y="19146"/>
                  </a:lnTo>
                  <a:lnTo>
                    <a:pt x="212720" y="13601"/>
                  </a:lnTo>
                  <a:lnTo>
                    <a:pt x="216076" y="8160"/>
                  </a:lnTo>
                  <a:lnTo>
                    <a:pt x="221113" y="0"/>
                  </a:lnTo>
                </a:path>
              </a:pathLst>
            </a:custGeom>
            <a:ln w="465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509621" y="1530127"/>
            <a:ext cx="549275" cy="1014094"/>
            <a:chOff x="2509621" y="1530127"/>
            <a:chExt cx="549275" cy="1014094"/>
          </a:xfrm>
        </p:grpSpPr>
        <p:sp>
          <p:nvSpPr>
            <p:cNvPr id="14" name="object 14"/>
            <p:cNvSpPr/>
            <p:nvPr/>
          </p:nvSpPr>
          <p:spPr>
            <a:xfrm>
              <a:off x="2509621" y="1530127"/>
              <a:ext cx="549037" cy="10136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72727" y="1862637"/>
              <a:ext cx="198755" cy="261620"/>
            </a:xfrm>
            <a:custGeom>
              <a:avLst/>
              <a:gdLst/>
              <a:ahLst/>
              <a:cxnLst/>
              <a:rect l="l" t="t" r="r" b="b"/>
              <a:pathLst>
                <a:path w="198755" h="261619">
                  <a:moveTo>
                    <a:pt x="0" y="261412"/>
                  </a:moveTo>
                  <a:lnTo>
                    <a:pt x="25064" y="233122"/>
                  </a:lnTo>
                  <a:lnTo>
                    <a:pt x="29652" y="228083"/>
                  </a:lnTo>
                  <a:lnTo>
                    <a:pt x="34328" y="223092"/>
                  </a:lnTo>
                  <a:lnTo>
                    <a:pt x="39003" y="218101"/>
                  </a:lnTo>
                  <a:lnTo>
                    <a:pt x="43518" y="213141"/>
                  </a:lnTo>
                  <a:lnTo>
                    <a:pt x="47870" y="208215"/>
                  </a:lnTo>
                  <a:lnTo>
                    <a:pt x="52222" y="203289"/>
                  </a:lnTo>
                  <a:lnTo>
                    <a:pt x="56574" y="198361"/>
                  </a:lnTo>
                  <a:lnTo>
                    <a:pt x="60926" y="193435"/>
                  </a:lnTo>
                  <a:lnTo>
                    <a:pt x="65279" y="188508"/>
                  </a:lnTo>
                  <a:lnTo>
                    <a:pt x="69631" y="183584"/>
                  </a:lnTo>
                  <a:lnTo>
                    <a:pt x="73983" y="178661"/>
                  </a:lnTo>
                  <a:lnTo>
                    <a:pt x="78335" y="173739"/>
                  </a:lnTo>
                  <a:lnTo>
                    <a:pt x="102250" y="149005"/>
                  </a:lnTo>
                  <a:lnTo>
                    <a:pt x="107392" y="144131"/>
                  </a:lnTo>
                  <a:lnTo>
                    <a:pt x="132859" y="118578"/>
                  </a:lnTo>
                  <a:lnTo>
                    <a:pt x="137762" y="113045"/>
                  </a:lnTo>
                  <a:lnTo>
                    <a:pt x="163306" y="76188"/>
                  </a:lnTo>
                  <a:lnTo>
                    <a:pt x="179953" y="46208"/>
                  </a:lnTo>
                  <a:lnTo>
                    <a:pt x="182857" y="40246"/>
                  </a:lnTo>
                  <a:lnTo>
                    <a:pt x="185486" y="34201"/>
                  </a:lnTo>
                  <a:lnTo>
                    <a:pt x="187840" y="28073"/>
                  </a:lnTo>
                  <a:lnTo>
                    <a:pt x="190194" y="21945"/>
                  </a:lnTo>
                  <a:lnTo>
                    <a:pt x="192537" y="15734"/>
                  </a:lnTo>
                  <a:lnTo>
                    <a:pt x="194867" y="9441"/>
                  </a:lnTo>
                  <a:lnTo>
                    <a:pt x="198361" y="0"/>
                  </a:lnTo>
                </a:path>
              </a:pathLst>
            </a:custGeom>
            <a:ln w="465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755609" y="1530128"/>
            <a:ext cx="549275" cy="1014094"/>
            <a:chOff x="1755609" y="1530128"/>
            <a:chExt cx="549275" cy="1014094"/>
          </a:xfrm>
        </p:grpSpPr>
        <p:sp>
          <p:nvSpPr>
            <p:cNvPr id="17" name="object 17"/>
            <p:cNvSpPr/>
            <p:nvPr/>
          </p:nvSpPr>
          <p:spPr>
            <a:xfrm>
              <a:off x="1755609" y="1530128"/>
              <a:ext cx="549037" cy="10136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12815" y="1941671"/>
              <a:ext cx="167382" cy="206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001605" y="1530128"/>
            <a:ext cx="549275" cy="1014094"/>
            <a:chOff x="1001605" y="1530128"/>
            <a:chExt cx="549275" cy="1014094"/>
          </a:xfrm>
        </p:grpSpPr>
        <p:sp>
          <p:nvSpPr>
            <p:cNvPr id="20" name="object 20"/>
            <p:cNvSpPr/>
            <p:nvPr/>
          </p:nvSpPr>
          <p:spPr>
            <a:xfrm>
              <a:off x="1001605" y="1530128"/>
              <a:ext cx="549036" cy="10136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25918" y="1970613"/>
              <a:ext cx="110302" cy="1329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054600" y="1854200"/>
            <a:ext cx="25330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Alternative: </a:t>
            </a:r>
            <a:r>
              <a:rPr dirty="0" sz="1600" spc="-5">
                <a:latin typeface="Arial"/>
                <a:cs typeface="Arial"/>
              </a:rPr>
              <a:t>0, </a:t>
            </a:r>
            <a:r>
              <a:rPr dirty="0" sz="1600">
                <a:latin typeface="Arial"/>
                <a:cs typeface="Arial"/>
              </a:rPr>
              <a:t>Borderline,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72040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Small </a:t>
            </a:r>
            <a:r>
              <a:rPr dirty="0" spc="-5"/>
              <a:t>data </a:t>
            </a:r>
            <a:r>
              <a:rPr dirty="0"/>
              <a:t>vs. </a:t>
            </a:r>
            <a:r>
              <a:rPr dirty="0" spc="-5"/>
              <a:t>big data </a:t>
            </a:r>
            <a:r>
              <a:rPr dirty="0"/>
              <a:t>(unstructured</a:t>
            </a:r>
            <a:r>
              <a:rPr dirty="0" spc="-85"/>
              <a:t> </a:t>
            </a:r>
            <a:r>
              <a:rPr dirty="0" spc="-5"/>
              <a:t>data)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200" y="905510"/>
            <a:ext cx="4599305" cy="1515745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-5">
                <a:latin typeface="Arial"/>
                <a:cs typeface="Arial"/>
              </a:rPr>
              <a:t> data</a:t>
            </a:r>
            <a:endParaRPr sz="1800">
              <a:latin typeface="Arial"/>
              <a:cs typeface="Arial"/>
            </a:endParaRPr>
          </a:p>
          <a:p>
            <a:pPr marL="735965" indent="-317500">
              <a:lnSpc>
                <a:spcPct val="100000"/>
              </a:lnSpc>
              <a:spcBef>
                <a:spcPts val="1040"/>
              </a:spcBef>
              <a:buChar char="!"/>
              <a:tabLst>
                <a:tab pos="735965" algn="l"/>
                <a:tab pos="736600" algn="l"/>
              </a:tabLst>
            </a:pPr>
            <a:r>
              <a:rPr dirty="0" sz="1600" spc="-5">
                <a:latin typeface="Arial"/>
                <a:cs typeface="Arial"/>
              </a:rPr>
              <a:t>Usually </a:t>
            </a:r>
            <a:r>
              <a:rPr dirty="0" sz="1600">
                <a:latin typeface="Arial"/>
                <a:cs typeface="Arial"/>
              </a:rPr>
              <a:t>small </a:t>
            </a:r>
            <a:r>
              <a:rPr dirty="0" sz="1600" spc="-5">
                <a:latin typeface="Arial"/>
                <a:cs typeface="Arial"/>
              </a:rPr>
              <a:t>number 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labelers.</a:t>
            </a:r>
            <a:endParaRPr sz="1600">
              <a:latin typeface="Arial"/>
              <a:cs typeface="Arial"/>
            </a:endParaRPr>
          </a:p>
          <a:p>
            <a:pPr marL="735965" indent="-317500">
              <a:lnSpc>
                <a:spcPct val="100000"/>
              </a:lnSpc>
              <a:spcBef>
                <a:spcPts val="180"/>
              </a:spcBef>
              <a:buChar char="!"/>
              <a:tabLst>
                <a:tab pos="735965" algn="l"/>
                <a:tab pos="736600" algn="l"/>
              </a:tabLst>
            </a:pPr>
            <a:r>
              <a:rPr dirty="0" sz="1600" spc="-5">
                <a:latin typeface="Arial"/>
                <a:cs typeface="Arial"/>
              </a:rPr>
              <a:t>Can ask labelers </a:t>
            </a:r>
            <a:r>
              <a:rPr dirty="0" sz="1600">
                <a:latin typeface="Arial"/>
                <a:cs typeface="Arial"/>
              </a:rPr>
              <a:t>to </a:t>
            </a:r>
            <a:r>
              <a:rPr dirty="0" sz="1600" spc="-5">
                <a:latin typeface="Arial"/>
                <a:cs typeface="Arial"/>
              </a:rPr>
              <a:t>discuss </a:t>
            </a:r>
            <a:r>
              <a:rPr dirty="0" sz="1600">
                <a:latin typeface="Arial"/>
                <a:cs typeface="Arial"/>
              </a:rPr>
              <a:t>specific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labels.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5">
                <a:latin typeface="Arial"/>
                <a:cs typeface="Arial"/>
              </a:rPr>
              <a:t> 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600" y="2313939"/>
            <a:ext cx="6519545" cy="146050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Get to consistent </a:t>
            </a:r>
            <a:r>
              <a:rPr dirty="0" sz="1600" spc="-5">
                <a:latin typeface="Arial"/>
                <a:cs typeface="Arial"/>
              </a:rPr>
              <a:t>definition with </a:t>
            </a:r>
            <a:r>
              <a:rPr dirty="0" sz="1600">
                <a:latin typeface="Arial"/>
                <a:cs typeface="Arial"/>
              </a:rPr>
              <a:t>a small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group.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8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Then send </a:t>
            </a:r>
            <a:r>
              <a:rPr dirty="0" sz="1600" spc="-5">
                <a:latin typeface="Arial"/>
                <a:cs typeface="Arial"/>
              </a:rPr>
              <a:t>labeling instructions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labelers.</a:t>
            </a:r>
            <a:endParaRPr sz="1600">
              <a:latin typeface="Arial"/>
              <a:cs typeface="Arial"/>
            </a:endParaRPr>
          </a:p>
          <a:p>
            <a:pPr marL="329565" marR="5080" indent="-317500">
              <a:lnSpc>
                <a:spcPct val="145800"/>
              </a:lnSpc>
              <a:spcBef>
                <a:spcPts val="10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 spc="-5">
                <a:latin typeface="Arial"/>
                <a:cs typeface="Arial"/>
              </a:rPr>
              <a:t>Can </a:t>
            </a:r>
            <a:r>
              <a:rPr dirty="0" sz="1600">
                <a:latin typeface="Arial"/>
                <a:cs typeface="Arial"/>
              </a:rPr>
              <a:t>consider </a:t>
            </a:r>
            <a:r>
              <a:rPr dirty="0" sz="1600" spc="-5">
                <a:latin typeface="Arial"/>
                <a:cs typeface="Arial"/>
              </a:rPr>
              <a:t>having </a:t>
            </a:r>
            <a:r>
              <a:rPr dirty="0" sz="1600">
                <a:latin typeface="Arial"/>
                <a:cs typeface="Arial"/>
              </a:rPr>
              <a:t>multiple </a:t>
            </a:r>
            <a:r>
              <a:rPr dirty="0" sz="1600" spc="-5">
                <a:latin typeface="Arial"/>
                <a:cs typeface="Arial"/>
              </a:rPr>
              <a:t>labelers label every example and using  </a:t>
            </a:r>
            <a:r>
              <a:rPr dirty="0" sz="1600">
                <a:latin typeface="Arial"/>
                <a:cs typeface="Arial"/>
              </a:rPr>
              <a:t>voting </a:t>
            </a:r>
            <a:r>
              <a:rPr dirty="0" sz="1600" spc="-5">
                <a:latin typeface="Arial"/>
                <a:cs typeface="Arial"/>
              </a:rPr>
              <a:t>or </a:t>
            </a:r>
            <a:r>
              <a:rPr dirty="0" sz="1600">
                <a:latin typeface="Arial"/>
                <a:cs typeface="Arial"/>
              </a:rPr>
              <a:t>consensus </a:t>
            </a:r>
            <a:r>
              <a:rPr dirty="0" sz="1600" spc="-5">
                <a:latin typeface="Arial"/>
                <a:cs typeface="Arial"/>
              </a:rPr>
              <a:t>labels </a:t>
            </a:r>
            <a:r>
              <a:rPr dirty="0" sz="1600">
                <a:latin typeface="Arial"/>
                <a:cs typeface="Arial"/>
              </a:rPr>
              <a:t>to </a:t>
            </a:r>
            <a:r>
              <a:rPr dirty="0" sz="1600" spc="-5">
                <a:latin typeface="Arial"/>
                <a:cs typeface="Arial"/>
              </a:rPr>
              <a:t>increase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accuracy.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84044" y="2758680"/>
            <a:ext cx="6257163" cy="1242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2644140" marR="5080" indent="291465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Define data and  establish</a:t>
            </a:r>
            <a:r>
              <a:rPr dirty="0" spc="-100"/>
              <a:t> </a:t>
            </a:r>
            <a:r>
              <a:rPr dirty="0" spc="-5"/>
              <a:t>baseline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8722" y="2909316"/>
            <a:ext cx="4011295" cy="113474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 marR="5080" indent="685800">
              <a:lnSpc>
                <a:spcPts val="4300"/>
              </a:lnSpc>
              <a:spcBef>
                <a:spcPts val="350"/>
              </a:spcBef>
            </a:pPr>
            <a:r>
              <a:rPr dirty="0" sz="3700" spc="-10">
                <a:latin typeface="Arial"/>
                <a:cs typeface="Arial"/>
              </a:rPr>
              <a:t>Human level  performance</a:t>
            </a:r>
            <a:r>
              <a:rPr dirty="0" sz="3700" spc="-85">
                <a:latin typeface="Arial"/>
                <a:cs typeface="Arial"/>
              </a:rPr>
              <a:t> </a:t>
            </a:r>
            <a:r>
              <a:rPr dirty="0" sz="3700" spc="-5">
                <a:latin typeface="Arial"/>
                <a:cs typeface="Arial"/>
              </a:rPr>
              <a:t>(HLP)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122766"/>
            <a:ext cx="7252334" cy="1523365"/>
          </a:xfrm>
          <a:prstGeom prst="rect"/>
        </p:spPr>
        <p:txBody>
          <a:bodyPr wrap="square" lIns="0" tIns="245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dirty="0"/>
              <a:t>Why measure</a:t>
            </a:r>
            <a:r>
              <a:rPr dirty="0" spc="-10"/>
              <a:t> </a:t>
            </a:r>
            <a:r>
              <a:rPr dirty="0" spc="-5"/>
              <a:t>HLP?</a:t>
            </a:r>
          </a:p>
          <a:p>
            <a:pPr marL="126364" marR="5080" indent="88900">
              <a:lnSpc>
                <a:spcPct val="143500"/>
              </a:lnSpc>
              <a:spcBef>
                <a:spcPts val="160"/>
              </a:spcBef>
            </a:pPr>
            <a:r>
              <a:rPr dirty="0" sz="1800"/>
              <a:t>Estimate Bayes </a:t>
            </a:r>
            <a:r>
              <a:rPr dirty="0" sz="1800" spc="-5"/>
              <a:t>error </a:t>
            </a:r>
            <a:r>
              <a:rPr dirty="0" sz="1800"/>
              <a:t>/ </a:t>
            </a:r>
            <a:r>
              <a:rPr dirty="0" sz="1800" spc="-5"/>
              <a:t>irreducible error </a:t>
            </a:r>
            <a:r>
              <a:rPr dirty="0" sz="1800"/>
              <a:t>to </a:t>
            </a:r>
            <a:r>
              <a:rPr dirty="0" sz="1800" spc="-5"/>
              <a:t>help with error analysis and  prioritization.</a:t>
            </a:r>
            <a:endParaRPr sz="1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52466" y="1944528"/>
          <a:ext cx="3701415" cy="2324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7845"/>
                <a:gridCol w="1892934"/>
              </a:tblGrid>
              <a:tr h="587142">
                <a:tc>
                  <a:txBody>
                    <a:bodyPr/>
                    <a:lstStyle/>
                    <a:p>
                      <a:pPr marL="385445" marR="393700" indent="177800">
                        <a:lnSpc>
                          <a:spcPts val="1800"/>
                        </a:lnSpc>
                        <a:spcBef>
                          <a:spcPts val="34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Ground  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Truth</a:t>
                      </a:r>
                      <a:r>
                        <a:rPr dirty="0" sz="16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Label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R w="762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478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Inspector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50495">
                    <a:lnL w="76200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8733">
                <a:tc>
                  <a:txBody>
                    <a:bodyPr/>
                    <a:lstStyle/>
                    <a:p>
                      <a:pPr marL="804545">
                        <a:lnSpc>
                          <a:spcPts val="1795"/>
                        </a:lnSpc>
                        <a:spcBef>
                          <a:spcPts val="116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47955">
                    <a:lnR w="762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222250">
                        <a:lnSpc>
                          <a:spcPts val="1895"/>
                        </a:lnSpc>
                        <a:spcBef>
                          <a:spcPts val="106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35255">
                    <a:lnL w="762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804545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762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22225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762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804545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762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22225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762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804545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762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22225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762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804545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762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22225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762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33948">
                <a:tc>
                  <a:txBody>
                    <a:bodyPr/>
                    <a:lstStyle/>
                    <a:p>
                      <a:pPr marL="804545">
                        <a:lnSpc>
                          <a:spcPts val="1825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762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222250">
                        <a:lnSpc>
                          <a:spcPts val="1725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762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37239" y="1140123"/>
            <a:ext cx="8017916" cy="3371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31597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Other </a:t>
            </a:r>
            <a:r>
              <a:rPr dirty="0" spc="-5"/>
              <a:t>uses of</a:t>
            </a:r>
            <a:r>
              <a:rPr dirty="0" spc="-90"/>
              <a:t> </a:t>
            </a:r>
            <a:r>
              <a:rPr dirty="0" spc="-5"/>
              <a:t>HLP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092200"/>
            <a:ext cx="7279640" cy="5791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30200" marR="5080" indent="-318135">
              <a:lnSpc>
                <a:spcPct val="101800"/>
              </a:lnSpc>
              <a:spcBef>
                <a:spcPts val="60"/>
              </a:spcBef>
              <a:tabLst>
                <a:tab pos="329565" algn="l"/>
              </a:tabLst>
            </a:pPr>
            <a:r>
              <a:rPr dirty="0" sz="1800" spc="585">
                <a:latin typeface="Arial"/>
                <a:cs typeface="Arial"/>
              </a:rPr>
              <a:t>!	</a:t>
            </a:r>
            <a:r>
              <a:rPr dirty="0" sz="1800">
                <a:latin typeface="Arial"/>
                <a:cs typeface="Arial"/>
              </a:rPr>
              <a:t>In </a:t>
            </a:r>
            <a:r>
              <a:rPr dirty="0" sz="1800" spc="-5">
                <a:latin typeface="Arial"/>
                <a:cs typeface="Arial"/>
              </a:rPr>
              <a:t>academia, establish and beat </a:t>
            </a:r>
            <a:r>
              <a:rPr dirty="0" sz="1800">
                <a:latin typeface="Arial"/>
                <a:cs typeface="Arial"/>
              </a:rPr>
              <a:t>a respectable </a:t>
            </a:r>
            <a:r>
              <a:rPr dirty="0" sz="1800" spc="-5">
                <a:latin typeface="Arial"/>
                <a:cs typeface="Arial"/>
              </a:rPr>
              <a:t>benchmark </a:t>
            </a:r>
            <a:r>
              <a:rPr dirty="0" sz="1800">
                <a:latin typeface="Arial"/>
                <a:cs typeface="Arial"/>
              </a:rPr>
              <a:t>to support  </a:t>
            </a:r>
            <a:r>
              <a:rPr dirty="0" sz="1800" spc="-5">
                <a:latin typeface="Arial"/>
                <a:cs typeface="Arial"/>
              </a:rPr>
              <a:t>publication.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1943049"/>
            <a:ext cx="163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85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7925" y="1930247"/>
            <a:ext cx="6254115" cy="56705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dirty="0" sz="1800">
                <a:latin typeface="Arial"/>
                <a:cs typeface="Arial"/>
              </a:rPr>
              <a:t>Business </a:t>
            </a:r>
            <a:r>
              <a:rPr dirty="0" sz="1800" spc="-5">
                <a:latin typeface="Arial"/>
                <a:cs typeface="Arial"/>
              </a:rPr>
              <a:t>or product owner asks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5">
                <a:latin typeface="Arial"/>
                <a:cs typeface="Arial"/>
              </a:rPr>
              <a:t>99% </a:t>
            </a:r>
            <a:r>
              <a:rPr dirty="0" sz="1800" spc="-20">
                <a:latin typeface="Arial"/>
                <a:cs typeface="Arial"/>
              </a:rPr>
              <a:t>accuracy. </a:t>
            </a:r>
            <a:r>
              <a:rPr dirty="0" sz="1800" spc="-5">
                <a:latin typeface="Arial"/>
                <a:cs typeface="Arial"/>
              </a:rPr>
              <a:t>HLP helps  establish </a:t>
            </a:r>
            <a:r>
              <a:rPr dirty="0" sz="1800">
                <a:latin typeface="Arial"/>
                <a:cs typeface="Arial"/>
              </a:rPr>
              <a:t>a more reasonable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target.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2743149"/>
            <a:ext cx="7196455" cy="5791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30200" marR="5080" indent="-318135">
              <a:lnSpc>
                <a:spcPct val="101800"/>
              </a:lnSpc>
              <a:spcBef>
                <a:spcPts val="60"/>
              </a:spcBef>
              <a:tabLst>
                <a:tab pos="329565" algn="l"/>
              </a:tabLst>
            </a:pPr>
            <a:r>
              <a:rPr dirty="0" sz="1800" spc="585">
                <a:latin typeface="Arial"/>
                <a:cs typeface="Arial"/>
              </a:rPr>
              <a:t>!	</a:t>
            </a:r>
            <a:r>
              <a:rPr dirty="0" sz="1800">
                <a:latin typeface="Arial"/>
                <a:cs typeface="Arial"/>
              </a:rPr>
              <a:t>“Prove” the ML system </a:t>
            </a:r>
            <a:r>
              <a:rPr dirty="0" sz="1800" spc="-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superior to </a:t>
            </a:r>
            <a:r>
              <a:rPr dirty="0" sz="1800" spc="-5">
                <a:latin typeface="Arial"/>
                <a:cs typeface="Arial"/>
              </a:rPr>
              <a:t>humans doing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job and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thus  the </a:t>
            </a:r>
            <a:r>
              <a:rPr dirty="0" sz="1800" spc="-5">
                <a:latin typeface="Arial"/>
                <a:cs typeface="Arial"/>
              </a:rPr>
              <a:t>business or product owner </a:t>
            </a:r>
            <a:r>
              <a:rPr dirty="0" sz="1800">
                <a:latin typeface="Arial"/>
                <a:cs typeface="Arial"/>
              </a:rPr>
              <a:t>should </a:t>
            </a:r>
            <a:r>
              <a:rPr dirty="0" sz="1800" spc="-5">
                <a:latin typeface="Arial"/>
                <a:cs typeface="Arial"/>
              </a:rPr>
              <a:t>adopt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02960" y="3134160"/>
            <a:ext cx="1990077" cy="93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93700"/>
            <a:ext cx="82918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The </a:t>
            </a:r>
            <a:r>
              <a:rPr dirty="0" sz="2400" spc="-5"/>
              <a:t>problem with beating HLP as </a:t>
            </a:r>
            <a:r>
              <a:rPr dirty="0" sz="2400"/>
              <a:t>a “proof” </a:t>
            </a:r>
            <a:r>
              <a:rPr dirty="0" sz="2400" spc="-5"/>
              <a:t>of </a:t>
            </a:r>
            <a:r>
              <a:rPr dirty="0" sz="2400"/>
              <a:t>ML</a:t>
            </a:r>
            <a:r>
              <a:rPr dirty="0" sz="2400" spc="-204"/>
              <a:t> </a:t>
            </a:r>
            <a:r>
              <a:rPr dirty="0" sz="2400"/>
              <a:t>“superiority”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4225" y="972845"/>
            <a:ext cx="6948805" cy="285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265" marR="4149090">
              <a:lnSpc>
                <a:spcPct val="1527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"Um... </a:t>
            </a:r>
            <a:r>
              <a:rPr dirty="0" sz="1800" spc="-5">
                <a:latin typeface="Arial"/>
                <a:cs typeface="Arial"/>
              </a:rPr>
              <a:t>nearest gas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station"  "Um, </a:t>
            </a:r>
            <a:r>
              <a:rPr dirty="0" sz="1800" spc="-5">
                <a:latin typeface="Arial"/>
                <a:cs typeface="Arial"/>
              </a:rPr>
              <a:t>nearest gas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station"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Arial"/>
              <a:cs typeface="Arial"/>
            </a:endParaRPr>
          </a:p>
          <a:p>
            <a:pPr marL="151765">
              <a:lnSpc>
                <a:spcPct val="100000"/>
              </a:lnSpc>
            </a:pPr>
            <a:r>
              <a:rPr dirty="0" sz="1800" spc="-35">
                <a:latin typeface="Arial"/>
                <a:cs typeface="Arial"/>
              </a:rPr>
              <a:t>Two </a:t>
            </a:r>
            <a:r>
              <a:rPr dirty="0" sz="1800">
                <a:latin typeface="Arial"/>
                <a:cs typeface="Arial"/>
              </a:rPr>
              <a:t>random </a:t>
            </a:r>
            <a:r>
              <a:rPr dirty="0" sz="1800" spc="-5">
                <a:latin typeface="Arial"/>
                <a:cs typeface="Arial"/>
              </a:rPr>
              <a:t>labelers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agree:</a:t>
            </a:r>
            <a:endParaRPr sz="1800">
              <a:latin typeface="Arial"/>
              <a:cs typeface="Arial"/>
            </a:endParaRPr>
          </a:p>
          <a:p>
            <a:pPr marL="151765">
              <a:lnSpc>
                <a:spcPct val="100000"/>
              </a:lnSpc>
              <a:spcBef>
                <a:spcPts val="1240"/>
              </a:spcBef>
            </a:pPr>
            <a:r>
              <a:rPr dirty="0" sz="1800">
                <a:latin typeface="Arial"/>
                <a:cs typeface="Arial"/>
              </a:rPr>
              <a:t>ML </a:t>
            </a:r>
            <a:r>
              <a:rPr dirty="0" sz="1800" spc="-5">
                <a:latin typeface="Arial"/>
                <a:cs typeface="Arial"/>
              </a:rPr>
              <a:t>agrees with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humans: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12700" marR="5080" indent="139065">
              <a:lnSpc>
                <a:spcPct val="101800"/>
              </a:lnSpc>
              <a:spcBef>
                <a:spcPts val="1430"/>
              </a:spcBef>
            </a:pP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12% better performance is not important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5">
                <a:latin typeface="Arial"/>
                <a:cs typeface="Arial"/>
              </a:rPr>
              <a:t>anything! </a:t>
            </a:r>
            <a:r>
              <a:rPr dirty="0" sz="1800">
                <a:latin typeface="Arial"/>
                <a:cs typeface="Arial"/>
              </a:rPr>
              <a:t>This can  </a:t>
            </a:r>
            <a:r>
              <a:rPr dirty="0" sz="1800" spc="-5">
                <a:latin typeface="Arial"/>
                <a:cs typeface="Arial"/>
              </a:rPr>
              <a:t>also </a:t>
            </a:r>
            <a:r>
              <a:rPr dirty="0" sz="1800">
                <a:latin typeface="Arial"/>
                <a:cs typeface="Arial"/>
              </a:rPr>
              <a:t>mask more significant </a:t>
            </a:r>
            <a:r>
              <a:rPr dirty="0" sz="1800" spc="-5">
                <a:latin typeface="Arial"/>
                <a:cs typeface="Arial"/>
              </a:rPr>
              <a:t>errors </a:t>
            </a:r>
            <a:r>
              <a:rPr dirty="0" sz="1800">
                <a:latin typeface="Arial"/>
                <a:cs typeface="Arial"/>
              </a:rPr>
              <a:t>ML may </a:t>
            </a:r>
            <a:r>
              <a:rPr dirty="0" sz="1800" spc="-5">
                <a:latin typeface="Arial"/>
                <a:cs typeface="Arial"/>
              </a:rPr>
              <a:t>be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making.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319" y="758875"/>
            <a:ext cx="6518160" cy="3096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2644140" marR="5080" indent="291465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Define data and  establish</a:t>
            </a:r>
            <a:r>
              <a:rPr dirty="0" spc="-100"/>
              <a:t> </a:t>
            </a:r>
            <a:r>
              <a:rPr dirty="0" spc="-5"/>
              <a:t>baseline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64100" y="2751327"/>
            <a:ext cx="2072639" cy="1499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43865" marR="5080" indent="-431800">
              <a:lnSpc>
                <a:spcPct val="100699"/>
              </a:lnSpc>
              <a:spcBef>
                <a:spcPts val="95"/>
              </a:spcBef>
            </a:pPr>
            <a:r>
              <a:rPr dirty="0" sz="4800" spc="10">
                <a:latin typeface="Arial"/>
                <a:cs typeface="Arial"/>
              </a:rPr>
              <a:t>Raising  </a:t>
            </a:r>
            <a:r>
              <a:rPr dirty="0" sz="4800" spc="20">
                <a:latin typeface="Arial"/>
                <a:cs typeface="Arial"/>
              </a:rPr>
              <a:t>HLP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21424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Raising</a:t>
            </a:r>
            <a:r>
              <a:rPr dirty="0" spc="-90"/>
              <a:t> </a:t>
            </a:r>
            <a:r>
              <a:rPr dirty="0" spc="-5"/>
              <a:t>HLP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974" y="927100"/>
            <a:ext cx="7427595" cy="83375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88900">
              <a:lnSpc>
                <a:spcPts val="2100"/>
              </a:lnSpc>
              <a:spcBef>
                <a:spcPts val="219"/>
              </a:spcBef>
            </a:pPr>
            <a:r>
              <a:rPr dirty="0" sz="1800">
                <a:latin typeface="Arial"/>
                <a:cs typeface="Arial"/>
              </a:rPr>
              <a:t>When the </a:t>
            </a:r>
            <a:r>
              <a:rPr dirty="0" sz="1800" spc="-5">
                <a:latin typeface="Arial"/>
                <a:cs typeface="Arial"/>
              </a:rPr>
              <a:t>ground </a:t>
            </a:r>
            <a:r>
              <a:rPr dirty="0" sz="1800">
                <a:latin typeface="Arial"/>
                <a:cs typeface="Arial"/>
              </a:rPr>
              <a:t>truth </a:t>
            </a:r>
            <a:r>
              <a:rPr dirty="0" sz="1800" spc="-5">
                <a:latin typeface="Arial"/>
                <a:cs typeface="Arial"/>
              </a:rPr>
              <a:t>label is externally defined, HLP gives an estimate  </a:t>
            </a:r>
            <a:r>
              <a:rPr dirty="0" sz="1800">
                <a:latin typeface="Arial"/>
                <a:cs typeface="Arial"/>
              </a:rPr>
              <a:t>for Bayes </a:t>
            </a:r>
            <a:r>
              <a:rPr dirty="0" sz="1800" spc="-5">
                <a:latin typeface="Arial"/>
                <a:cs typeface="Arial"/>
              </a:rPr>
              <a:t>error </a:t>
            </a:r>
            <a:r>
              <a:rPr dirty="0" sz="1800">
                <a:latin typeface="Arial"/>
                <a:cs typeface="Arial"/>
              </a:rPr>
              <a:t>/ </a:t>
            </a:r>
            <a:r>
              <a:rPr dirty="0" sz="1800" spc="-5">
                <a:latin typeface="Arial"/>
                <a:cs typeface="Arial"/>
              </a:rPr>
              <a:t>irreducible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error.</a:t>
            </a:r>
            <a:endParaRPr sz="1800">
              <a:latin typeface="Arial"/>
              <a:cs typeface="Arial"/>
            </a:endParaRPr>
          </a:p>
          <a:p>
            <a:pPr marL="101600">
              <a:lnSpc>
                <a:spcPts val="2039"/>
              </a:lnSpc>
            </a:pPr>
            <a:r>
              <a:rPr dirty="0" sz="1800">
                <a:latin typeface="Arial"/>
                <a:cs typeface="Arial"/>
              </a:rPr>
              <a:t>But </a:t>
            </a:r>
            <a:r>
              <a:rPr dirty="0" sz="1800" spc="-5">
                <a:latin typeface="Arial"/>
                <a:cs typeface="Arial"/>
              </a:rPr>
              <a:t>often ground </a:t>
            </a:r>
            <a:r>
              <a:rPr dirty="0" sz="1800">
                <a:latin typeface="Arial"/>
                <a:cs typeface="Arial"/>
              </a:rPr>
              <a:t>truth </a:t>
            </a:r>
            <a:r>
              <a:rPr dirty="0" sz="1800" spc="-5">
                <a:latin typeface="Arial"/>
                <a:cs typeface="Arial"/>
              </a:rPr>
              <a:t>is just another human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label.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3100" y="2057400"/>
            <a:ext cx="86169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Inspector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12" y="1925865"/>
            <a:ext cx="3674745" cy="2324735"/>
          </a:xfrm>
          <a:custGeom>
            <a:avLst/>
            <a:gdLst/>
            <a:ahLst/>
            <a:cxnLst/>
            <a:rect l="l" t="t" r="r" b="b"/>
            <a:pathLst>
              <a:path w="3674745" h="2324735">
                <a:moveTo>
                  <a:pt x="3674745" y="575284"/>
                </a:moveTo>
                <a:lnTo>
                  <a:pt x="1803374" y="575284"/>
                </a:lnTo>
                <a:lnTo>
                  <a:pt x="1810804" y="368"/>
                </a:lnTo>
                <a:lnTo>
                  <a:pt x="1782241" y="0"/>
                </a:lnTo>
                <a:lnTo>
                  <a:pt x="1774812" y="575284"/>
                </a:lnTo>
                <a:lnTo>
                  <a:pt x="0" y="575284"/>
                </a:lnTo>
                <a:lnTo>
                  <a:pt x="0" y="611136"/>
                </a:lnTo>
                <a:lnTo>
                  <a:pt x="1774342" y="611136"/>
                </a:lnTo>
                <a:lnTo>
                  <a:pt x="1752231" y="2323858"/>
                </a:lnTo>
                <a:lnTo>
                  <a:pt x="1780806" y="2324227"/>
                </a:lnTo>
                <a:lnTo>
                  <a:pt x="1802917" y="611136"/>
                </a:lnTo>
                <a:lnTo>
                  <a:pt x="3674745" y="611136"/>
                </a:lnTo>
                <a:lnTo>
                  <a:pt x="3674745" y="575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28900" y="1943100"/>
            <a:ext cx="1045844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 indent="177800">
              <a:lnSpc>
                <a:spcPts val="1800"/>
              </a:lnSpc>
              <a:spcBef>
                <a:spcPts val="259"/>
              </a:spcBef>
            </a:pPr>
            <a:r>
              <a:rPr dirty="0" sz="1600">
                <a:latin typeface="Arial"/>
                <a:cs typeface="Arial"/>
              </a:rPr>
              <a:t>Ground  </a:t>
            </a:r>
            <a:r>
              <a:rPr dirty="0" sz="1600" spc="-15">
                <a:latin typeface="Arial"/>
                <a:cs typeface="Arial"/>
              </a:rPr>
              <a:t>Truth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Label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90951" y="2660949"/>
          <a:ext cx="1993264" cy="1589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6315"/>
                <a:gridCol w="996315"/>
              </a:tblGrid>
              <a:tr h="234105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745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7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440629">
                <a:tc>
                  <a:txBody>
                    <a:bodyPr/>
                    <a:lstStyle/>
                    <a:p>
                      <a:pPr marL="31750">
                        <a:lnSpc>
                          <a:spcPts val="1825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725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25500" y="1962348"/>
            <a:ext cx="1083945" cy="208153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ctr" indent="11430">
              <a:lnSpc>
                <a:spcPts val="1800"/>
              </a:lnSpc>
              <a:spcBef>
                <a:spcPts val="5"/>
              </a:spcBef>
            </a:pPr>
            <a:r>
              <a:rPr dirty="0" sz="1600">
                <a:latin typeface="Arial"/>
                <a:cs typeface="Arial"/>
              </a:rPr>
              <a:t>Scratch  </a:t>
            </a:r>
            <a:r>
              <a:rPr dirty="0" sz="1600" spc="-5">
                <a:latin typeface="Arial"/>
                <a:cs typeface="Arial"/>
              </a:rPr>
              <a:t>length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(mm)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algn="ctr" marR="31115">
              <a:lnSpc>
                <a:spcPts val="1860"/>
              </a:lnSpc>
            </a:pPr>
            <a:r>
              <a:rPr dirty="0" sz="1600" spc="-5">
                <a:latin typeface="Arial"/>
                <a:cs typeface="Arial"/>
              </a:rPr>
              <a:t>0.7</a:t>
            </a:r>
            <a:endParaRPr sz="1600">
              <a:latin typeface="Arial"/>
              <a:cs typeface="Arial"/>
            </a:endParaRPr>
          </a:p>
          <a:p>
            <a:pPr algn="ctr" marR="31115">
              <a:lnSpc>
                <a:spcPts val="1800"/>
              </a:lnSpc>
            </a:pPr>
            <a:r>
              <a:rPr dirty="0" sz="1600" spc="-5">
                <a:latin typeface="Arial"/>
                <a:cs typeface="Arial"/>
              </a:rPr>
              <a:t>0.2</a:t>
            </a:r>
            <a:endParaRPr sz="1600">
              <a:latin typeface="Arial"/>
              <a:cs typeface="Arial"/>
            </a:endParaRPr>
          </a:p>
          <a:p>
            <a:pPr algn="ctr" marR="31115">
              <a:lnSpc>
                <a:spcPts val="1800"/>
              </a:lnSpc>
            </a:pPr>
            <a:r>
              <a:rPr dirty="0" sz="1600" spc="-5">
                <a:latin typeface="Arial"/>
                <a:cs typeface="Arial"/>
              </a:rPr>
              <a:t>0.5</a:t>
            </a:r>
            <a:endParaRPr sz="1600">
              <a:latin typeface="Arial"/>
              <a:cs typeface="Arial"/>
            </a:endParaRPr>
          </a:p>
          <a:p>
            <a:pPr algn="ctr" marR="31115">
              <a:lnSpc>
                <a:spcPts val="1800"/>
              </a:lnSpc>
            </a:pPr>
            <a:r>
              <a:rPr dirty="0" sz="1600" spc="-5">
                <a:latin typeface="Arial"/>
                <a:cs typeface="Arial"/>
              </a:rPr>
              <a:t>0.2</a:t>
            </a:r>
            <a:endParaRPr sz="1600">
              <a:latin typeface="Arial"/>
              <a:cs typeface="Arial"/>
            </a:endParaRPr>
          </a:p>
          <a:p>
            <a:pPr algn="ctr" marR="31115">
              <a:lnSpc>
                <a:spcPts val="1800"/>
              </a:lnSpc>
            </a:pPr>
            <a:r>
              <a:rPr dirty="0" sz="1600" spc="-5">
                <a:latin typeface="Arial"/>
                <a:cs typeface="Arial"/>
              </a:rPr>
              <a:t>0.1</a:t>
            </a:r>
            <a:endParaRPr sz="1600">
              <a:latin typeface="Arial"/>
              <a:cs typeface="Arial"/>
            </a:endParaRPr>
          </a:p>
          <a:p>
            <a:pPr algn="ctr" marR="30480">
              <a:lnSpc>
                <a:spcPts val="1860"/>
              </a:lnSpc>
            </a:pPr>
            <a:r>
              <a:rPr dirty="0" sz="1600">
                <a:latin typeface="Arial"/>
                <a:cs typeface="Arial"/>
              </a:rPr>
              <a:t>0.1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9686" y="1875154"/>
            <a:ext cx="1679575" cy="2576195"/>
            <a:chOff x="619686" y="1875154"/>
            <a:chExt cx="1679575" cy="2576195"/>
          </a:xfrm>
        </p:grpSpPr>
        <p:sp>
          <p:nvSpPr>
            <p:cNvPr id="10" name="object 10"/>
            <p:cNvSpPr/>
            <p:nvPr/>
          </p:nvSpPr>
          <p:spPr>
            <a:xfrm>
              <a:off x="632386" y="1887854"/>
              <a:ext cx="1654175" cy="2550795"/>
            </a:xfrm>
            <a:custGeom>
              <a:avLst/>
              <a:gdLst/>
              <a:ahLst/>
              <a:cxnLst/>
              <a:rect l="l" t="t" r="r" b="b"/>
              <a:pathLst>
                <a:path w="1654175" h="2550795">
                  <a:moveTo>
                    <a:pt x="1653628" y="0"/>
                  </a:moveTo>
                  <a:lnTo>
                    <a:pt x="0" y="0"/>
                  </a:lnTo>
                  <a:lnTo>
                    <a:pt x="0" y="2550693"/>
                  </a:lnTo>
                  <a:lnTo>
                    <a:pt x="1653628" y="2550693"/>
                  </a:lnTo>
                  <a:lnTo>
                    <a:pt x="1653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32386" y="1887854"/>
              <a:ext cx="1654175" cy="2550795"/>
            </a:xfrm>
            <a:custGeom>
              <a:avLst/>
              <a:gdLst/>
              <a:ahLst/>
              <a:cxnLst/>
              <a:rect l="l" t="t" r="r" b="b"/>
              <a:pathLst>
                <a:path w="1654175" h="2550795">
                  <a:moveTo>
                    <a:pt x="0" y="0"/>
                  </a:moveTo>
                  <a:lnTo>
                    <a:pt x="1653628" y="0"/>
                  </a:lnTo>
                  <a:lnTo>
                    <a:pt x="1653628" y="2550693"/>
                  </a:lnTo>
                  <a:lnTo>
                    <a:pt x="0" y="255069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372959" y="830163"/>
            <a:ext cx="7166165" cy="370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2644140" marR="5080" indent="291465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Define data and  establish</a:t>
            </a:r>
            <a:r>
              <a:rPr dirty="0" spc="-100"/>
              <a:t> </a:t>
            </a:r>
            <a:r>
              <a:rPr dirty="0" spc="-5"/>
              <a:t>baseline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0" y="2857500"/>
            <a:ext cx="56661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"/>
                <a:cs typeface="Arial"/>
              </a:rPr>
              <a:t>Why </a:t>
            </a:r>
            <a:r>
              <a:rPr dirty="0" sz="3600" spc="-5">
                <a:latin typeface="Arial"/>
                <a:cs typeface="Arial"/>
              </a:rPr>
              <a:t>is data definition</a:t>
            </a:r>
            <a:r>
              <a:rPr dirty="0" sz="3600" spc="-90">
                <a:latin typeface="Arial"/>
                <a:cs typeface="Arial"/>
              </a:rPr>
              <a:t> </a:t>
            </a:r>
            <a:r>
              <a:rPr dirty="0" sz="3600" spc="-5">
                <a:latin typeface="Arial"/>
                <a:cs typeface="Arial"/>
              </a:rPr>
              <a:t>hard?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21424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Raising</a:t>
            </a:r>
            <a:r>
              <a:rPr dirty="0" spc="-90"/>
              <a:t> </a:t>
            </a:r>
            <a:r>
              <a:rPr dirty="0" spc="-5"/>
              <a:t>HLP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500" y="1143000"/>
            <a:ext cx="7695565" cy="22555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30200" marR="5080" indent="-318135">
              <a:lnSpc>
                <a:spcPct val="101800"/>
              </a:lnSpc>
              <a:spcBef>
                <a:spcPts val="6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When the </a:t>
            </a:r>
            <a:r>
              <a:rPr dirty="0" sz="1800" spc="-5">
                <a:latin typeface="Arial"/>
                <a:cs typeface="Arial"/>
              </a:rPr>
              <a:t>label </a:t>
            </a:r>
            <a:r>
              <a:rPr dirty="0" sz="1800" i="1">
                <a:latin typeface="Arial"/>
                <a:cs typeface="Arial"/>
              </a:rPr>
              <a:t>y </a:t>
            </a:r>
            <a:r>
              <a:rPr dirty="0" sz="1800">
                <a:latin typeface="Arial"/>
                <a:cs typeface="Arial"/>
              </a:rPr>
              <a:t>comes from a </a:t>
            </a:r>
            <a:r>
              <a:rPr dirty="0" sz="1800" spc="-5">
                <a:latin typeface="Arial"/>
                <a:cs typeface="Arial"/>
              </a:rPr>
              <a:t>human label, HLP </a:t>
            </a:r>
            <a:r>
              <a:rPr dirty="0" sz="1800">
                <a:latin typeface="Arial"/>
                <a:cs typeface="Arial"/>
              </a:rPr>
              <a:t>&lt;&lt; </a:t>
            </a:r>
            <a:r>
              <a:rPr dirty="0" sz="1800" spc="-5">
                <a:latin typeface="Arial"/>
                <a:cs typeface="Arial"/>
              </a:rPr>
              <a:t>100% </a:t>
            </a:r>
            <a:r>
              <a:rPr dirty="0" sz="1800">
                <a:latin typeface="Arial"/>
                <a:cs typeface="Arial"/>
              </a:rPr>
              <a:t>may </a:t>
            </a:r>
            <a:r>
              <a:rPr dirty="0" sz="1800" spc="-5">
                <a:latin typeface="Arial"/>
                <a:cs typeface="Arial"/>
              </a:rPr>
              <a:t>indicate  ambiguous labeling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instructions.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!"/>
            </a:pPr>
            <a:endParaRPr sz="20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Improving </a:t>
            </a:r>
            <a:r>
              <a:rPr dirty="0" sz="1800" spc="-5">
                <a:latin typeface="Arial"/>
                <a:cs typeface="Arial"/>
              </a:rPr>
              <a:t>label </a:t>
            </a:r>
            <a:r>
              <a:rPr dirty="0" sz="1800">
                <a:latin typeface="Arial"/>
                <a:cs typeface="Arial"/>
              </a:rPr>
              <a:t>consistency </a:t>
            </a:r>
            <a:r>
              <a:rPr dirty="0" sz="1800" spc="-5">
                <a:latin typeface="Arial"/>
                <a:cs typeface="Arial"/>
              </a:rPr>
              <a:t>will </a:t>
            </a:r>
            <a:r>
              <a:rPr dirty="0" sz="1800">
                <a:latin typeface="Arial"/>
                <a:cs typeface="Arial"/>
              </a:rPr>
              <a:t>raise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HLP.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!"/>
            </a:pPr>
            <a:endParaRPr sz="1800">
              <a:latin typeface="Arial"/>
              <a:cs typeface="Arial"/>
            </a:endParaRPr>
          </a:p>
          <a:p>
            <a:pPr algn="just" marL="330200" marR="152400" indent="-318135">
              <a:lnSpc>
                <a:spcPct val="101800"/>
              </a:lnSpc>
              <a:buChar char="!"/>
              <a:tabLst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This makes </a:t>
            </a:r>
            <a:r>
              <a:rPr dirty="0" sz="1800" spc="-5">
                <a:latin typeface="Arial"/>
                <a:cs typeface="Arial"/>
              </a:rPr>
              <a:t>it harder </a:t>
            </a:r>
            <a:r>
              <a:rPr dirty="0" sz="1800">
                <a:latin typeface="Arial"/>
                <a:cs typeface="Arial"/>
              </a:rPr>
              <a:t>for ML to </a:t>
            </a:r>
            <a:r>
              <a:rPr dirty="0" sz="1800" spc="-5">
                <a:latin typeface="Arial"/>
                <a:cs typeface="Arial"/>
              </a:rPr>
              <a:t>beat </a:t>
            </a:r>
            <a:r>
              <a:rPr dirty="0" sz="1800" spc="-65">
                <a:latin typeface="Arial"/>
                <a:cs typeface="Arial"/>
              </a:rPr>
              <a:t>HLP. </a:t>
            </a:r>
            <a:r>
              <a:rPr dirty="0" sz="1800">
                <a:latin typeface="Arial"/>
                <a:cs typeface="Arial"/>
              </a:rPr>
              <a:t>But the more consistent </a:t>
            </a:r>
            <a:r>
              <a:rPr dirty="0" sz="1800" spc="-5">
                <a:latin typeface="Arial"/>
                <a:cs typeface="Arial"/>
              </a:rPr>
              <a:t>labels  will </a:t>
            </a:r>
            <a:r>
              <a:rPr dirty="0" sz="1800">
                <a:latin typeface="Arial"/>
                <a:cs typeface="Arial"/>
              </a:rPr>
              <a:t>raise ML </a:t>
            </a:r>
            <a:r>
              <a:rPr dirty="0" sz="1800" spc="-5">
                <a:latin typeface="Arial"/>
                <a:cs typeface="Arial"/>
              </a:rPr>
              <a:t>performance, which is ultimately likely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benefit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actual  application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performance.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7913" y="1442880"/>
            <a:ext cx="2291765" cy="897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39363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HLP on </a:t>
            </a:r>
            <a:r>
              <a:rPr dirty="0"/>
              <a:t>structured</a:t>
            </a:r>
            <a:r>
              <a:rPr dirty="0" spc="-140"/>
              <a:t> </a:t>
            </a:r>
            <a:r>
              <a:rPr dirty="0" spc="-5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200" y="1066800"/>
            <a:ext cx="6744334" cy="5791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dirty="0" sz="1800">
                <a:latin typeface="Arial"/>
                <a:cs typeface="Arial"/>
              </a:rPr>
              <a:t>Structured </a:t>
            </a:r>
            <a:r>
              <a:rPr dirty="0" sz="1800" spc="-5">
                <a:latin typeface="Arial"/>
                <a:cs typeface="Arial"/>
              </a:rPr>
              <a:t>data problems are less likely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involve human labelers,  </a:t>
            </a:r>
            <a:r>
              <a:rPr dirty="0" sz="1800">
                <a:latin typeface="Arial"/>
                <a:cs typeface="Arial"/>
              </a:rPr>
              <a:t>thus </a:t>
            </a:r>
            <a:r>
              <a:rPr dirty="0" sz="1800" spc="-5">
                <a:latin typeface="Arial"/>
                <a:cs typeface="Arial"/>
              </a:rPr>
              <a:t>HLP is less </a:t>
            </a:r>
            <a:r>
              <a:rPr dirty="0" sz="1800">
                <a:latin typeface="Arial"/>
                <a:cs typeface="Arial"/>
              </a:rPr>
              <a:t>frequently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used.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1841525"/>
            <a:ext cx="1842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Some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exceptions: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623" y="1988972"/>
            <a:ext cx="7549515" cy="21209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12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 spc="-5">
                <a:latin typeface="Arial"/>
                <a:cs typeface="Arial"/>
              </a:rPr>
              <a:t>User </a:t>
            </a:r>
            <a:r>
              <a:rPr dirty="0" sz="1800">
                <a:latin typeface="Arial"/>
                <a:cs typeface="Arial"/>
              </a:rPr>
              <a:t>ID merging: Same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person?</a:t>
            </a:r>
            <a:endParaRPr sz="18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spcBef>
                <a:spcPts val="1135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Based </a:t>
            </a:r>
            <a:r>
              <a:rPr dirty="0" sz="1800" spc="-5">
                <a:latin typeface="Arial"/>
                <a:cs typeface="Arial"/>
              </a:rPr>
              <a:t>on network traffic, is </a:t>
            </a:r>
            <a:r>
              <a:rPr dirty="0" sz="1800">
                <a:latin typeface="Arial"/>
                <a:cs typeface="Arial"/>
              </a:rPr>
              <a:t>the computer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hacked?</a:t>
            </a:r>
            <a:endParaRPr sz="18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Is the transaction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fraudulent?</a:t>
            </a:r>
            <a:endParaRPr sz="18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Spam </a:t>
            </a:r>
            <a:r>
              <a:rPr dirty="0" sz="1800" spc="-5">
                <a:latin typeface="Arial"/>
                <a:cs typeface="Arial"/>
              </a:rPr>
              <a:t>account?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Bot?</a:t>
            </a:r>
            <a:endParaRPr sz="1800">
              <a:latin typeface="Arial"/>
              <a:cs typeface="Arial"/>
            </a:endParaRPr>
          </a:p>
          <a:p>
            <a:pPr marL="330200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From GPS, </a:t>
            </a:r>
            <a:r>
              <a:rPr dirty="0" sz="1800" spc="-5">
                <a:latin typeface="Arial"/>
                <a:cs typeface="Arial"/>
              </a:rPr>
              <a:t>what is </a:t>
            </a:r>
            <a:r>
              <a:rPr dirty="0" sz="1800">
                <a:latin typeface="Arial"/>
                <a:cs typeface="Arial"/>
              </a:rPr>
              <a:t>the mode </a:t>
            </a:r>
            <a:r>
              <a:rPr dirty="0" sz="1800" spc="-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transportation – </a:t>
            </a:r>
            <a:r>
              <a:rPr dirty="0" sz="1800" spc="-5">
                <a:latin typeface="Arial"/>
                <a:cs typeface="Arial"/>
              </a:rPr>
              <a:t>on </a:t>
            </a:r>
            <a:r>
              <a:rPr dirty="0" sz="1800">
                <a:latin typeface="Arial"/>
                <a:cs typeface="Arial"/>
              </a:rPr>
              <a:t>foot, </a:t>
            </a:r>
            <a:r>
              <a:rPr dirty="0" sz="1800" spc="-5">
                <a:latin typeface="Arial"/>
                <a:cs typeface="Arial"/>
              </a:rPr>
              <a:t>bike, </a:t>
            </a:r>
            <a:r>
              <a:rPr dirty="0" sz="1800" spc="-25">
                <a:latin typeface="Arial"/>
                <a:cs typeface="Arial"/>
              </a:rPr>
              <a:t>car,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bus?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3266440" marR="5080" indent="546100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Label and  organize</a:t>
            </a:r>
            <a:r>
              <a:rPr dirty="0" spc="-100"/>
              <a:t> </a:t>
            </a:r>
            <a:r>
              <a:rPr dirty="0" spc="-5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3900" y="2744216"/>
            <a:ext cx="2740660" cy="153606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749300" marR="5080" indent="-737235">
              <a:lnSpc>
                <a:spcPts val="5900"/>
              </a:lnSpc>
              <a:spcBef>
                <a:spcPts val="370"/>
              </a:spcBef>
            </a:pPr>
            <a:r>
              <a:rPr dirty="0" sz="5000" spc="-5">
                <a:latin typeface="Arial"/>
                <a:cs typeface="Arial"/>
              </a:rPr>
              <a:t>Obtaining  </a:t>
            </a:r>
            <a:r>
              <a:rPr dirty="0" sz="5000" spc="-5">
                <a:latin typeface="Arial"/>
                <a:cs typeface="Arial"/>
              </a:rPr>
              <a:t>data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7416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How long </a:t>
            </a:r>
            <a:r>
              <a:rPr dirty="0"/>
              <a:t>should you spend </a:t>
            </a:r>
            <a:r>
              <a:rPr dirty="0" spc="-5"/>
              <a:t>obtaining</a:t>
            </a:r>
            <a:r>
              <a:rPr dirty="0" spc="-90"/>
              <a:t> </a:t>
            </a:r>
            <a:r>
              <a:rPr dirty="0" spc="-5"/>
              <a:t>data?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142" y="1033830"/>
            <a:ext cx="4286885" cy="2802890"/>
            <a:chOff x="473142" y="1033830"/>
            <a:chExt cx="4286885" cy="2802890"/>
          </a:xfrm>
        </p:grpSpPr>
        <p:sp>
          <p:nvSpPr>
            <p:cNvPr id="4" name="object 4"/>
            <p:cNvSpPr/>
            <p:nvPr/>
          </p:nvSpPr>
          <p:spPr>
            <a:xfrm>
              <a:off x="596930" y="1068501"/>
              <a:ext cx="3950779" cy="2768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5551" y="1046530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30" h="374015">
                  <a:moveTo>
                    <a:pt x="1027112" y="0"/>
                  </a:moveTo>
                  <a:lnTo>
                    <a:pt x="0" y="0"/>
                  </a:lnTo>
                  <a:lnTo>
                    <a:pt x="0" y="373557"/>
                  </a:lnTo>
                  <a:lnTo>
                    <a:pt x="1027112" y="373557"/>
                  </a:lnTo>
                  <a:lnTo>
                    <a:pt x="1027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95551" y="1046530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30" h="374015">
                  <a:moveTo>
                    <a:pt x="0" y="0"/>
                  </a:moveTo>
                  <a:lnTo>
                    <a:pt x="1027112" y="0"/>
                  </a:lnTo>
                  <a:lnTo>
                    <a:pt x="1027112" y="373557"/>
                  </a:lnTo>
                  <a:lnTo>
                    <a:pt x="0" y="3735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5842" y="2769374"/>
              <a:ext cx="874394" cy="374015"/>
            </a:xfrm>
            <a:custGeom>
              <a:avLst/>
              <a:gdLst/>
              <a:ahLst/>
              <a:cxnLst/>
              <a:rect l="l" t="t" r="r" b="b"/>
              <a:pathLst>
                <a:path w="874394" h="374014">
                  <a:moveTo>
                    <a:pt x="874141" y="0"/>
                  </a:moveTo>
                  <a:lnTo>
                    <a:pt x="0" y="0"/>
                  </a:lnTo>
                  <a:lnTo>
                    <a:pt x="0" y="373557"/>
                  </a:lnTo>
                  <a:lnTo>
                    <a:pt x="874141" y="373557"/>
                  </a:lnTo>
                  <a:lnTo>
                    <a:pt x="8741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5842" y="2769374"/>
              <a:ext cx="874394" cy="374015"/>
            </a:xfrm>
            <a:custGeom>
              <a:avLst/>
              <a:gdLst/>
              <a:ahLst/>
              <a:cxnLst/>
              <a:rect l="l" t="t" r="r" b="b"/>
              <a:pathLst>
                <a:path w="874394" h="374014">
                  <a:moveTo>
                    <a:pt x="0" y="0"/>
                  </a:moveTo>
                  <a:lnTo>
                    <a:pt x="874141" y="0"/>
                  </a:lnTo>
                  <a:lnTo>
                    <a:pt x="874141" y="373557"/>
                  </a:lnTo>
                  <a:lnTo>
                    <a:pt x="0" y="37355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20147" y="2788196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29" h="374014">
                  <a:moveTo>
                    <a:pt x="1027112" y="0"/>
                  </a:moveTo>
                  <a:lnTo>
                    <a:pt x="0" y="0"/>
                  </a:lnTo>
                  <a:lnTo>
                    <a:pt x="0" y="373557"/>
                  </a:lnTo>
                  <a:lnTo>
                    <a:pt x="1027112" y="373557"/>
                  </a:lnTo>
                  <a:lnTo>
                    <a:pt x="1027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20147" y="2788196"/>
              <a:ext cx="1027430" cy="374015"/>
            </a:xfrm>
            <a:custGeom>
              <a:avLst/>
              <a:gdLst/>
              <a:ahLst/>
              <a:cxnLst/>
              <a:rect l="l" t="t" r="r" b="b"/>
              <a:pathLst>
                <a:path w="1027429" h="374014">
                  <a:moveTo>
                    <a:pt x="0" y="0"/>
                  </a:moveTo>
                  <a:lnTo>
                    <a:pt x="1027112" y="0"/>
                  </a:lnTo>
                  <a:lnTo>
                    <a:pt x="1027112" y="373557"/>
                  </a:lnTo>
                  <a:lnTo>
                    <a:pt x="0" y="3735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93075" y="2100999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4" h="187325">
                  <a:moveTo>
                    <a:pt x="118376" y="0"/>
                  </a:moveTo>
                  <a:lnTo>
                    <a:pt x="0" y="0"/>
                  </a:lnTo>
                  <a:lnTo>
                    <a:pt x="0" y="186778"/>
                  </a:lnTo>
                  <a:lnTo>
                    <a:pt x="118376" y="186778"/>
                  </a:lnTo>
                  <a:lnTo>
                    <a:pt x="118376" y="0"/>
                  </a:lnTo>
                  <a:close/>
                </a:path>
              </a:pathLst>
            </a:custGeom>
            <a:solidFill>
              <a:srgbClr val="B3D5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93075" y="2100999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4" h="187325">
                  <a:moveTo>
                    <a:pt x="0" y="0"/>
                  </a:moveTo>
                  <a:lnTo>
                    <a:pt x="118376" y="0"/>
                  </a:lnTo>
                  <a:lnTo>
                    <a:pt x="118376" y="186778"/>
                  </a:lnTo>
                  <a:lnTo>
                    <a:pt x="0" y="18677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D3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09100" y="3507066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4" h="187325">
                  <a:moveTo>
                    <a:pt x="118376" y="0"/>
                  </a:moveTo>
                  <a:lnTo>
                    <a:pt x="0" y="0"/>
                  </a:lnTo>
                  <a:lnTo>
                    <a:pt x="0" y="186778"/>
                  </a:lnTo>
                  <a:lnTo>
                    <a:pt x="118376" y="186778"/>
                  </a:lnTo>
                  <a:lnTo>
                    <a:pt x="118376" y="0"/>
                  </a:lnTo>
                  <a:close/>
                </a:path>
              </a:pathLst>
            </a:custGeom>
            <a:solidFill>
              <a:srgbClr val="B3D5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09100" y="3507066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4" h="187325">
                  <a:moveTo>
                    <a:pt x="0" y="0"/>
                  </a:moveTo>
                  <a:lnTo>
                    <a:pt x="118376" y="0"/>
                  </a:lnTo>
                  <a:lnTo>
                    <a:pt x="118376" y="186778"/>
                  </a:lnTo>
                  <a:lnTo>
                    <a:pt x="0" y="18677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D3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375787" y="2100999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118376" y="0"/>
                  </a:moveTo>
                  <a:lnTo>
                    <a:pt x="0" y="0"/>
                  </a:lnTo>
                  <a:lnTo>
                    <a:pt x="0" y="186778"/>
                  </a:lnTo>
                  <a:lnTo>
                    <a:pt x="118376" y="186778"/>
                  </a:lnTo>
                  <a:lnTo>
                    <a:pt x="118376" y="0"/>
                  </a:lnTo>
                  <a:close/>
                </a:path>
              </a:pathLst>
            </a:custGeom>
            <a:solidFill>
              <a:srgbClr val="B3D5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75787" y="2100999"/>
              <a:ext cx="118745" cy="187325"/>
            </a:xfrm>
            <a:custGeom>
              <a:avLst/>
              <a:gdLst/>
              <a:ahLst/>
              <a:cxnLst/>
              <a:rect l="l" t="t" r="r" b="b"/>
              <a:pathLst>
                <a:path w="118745" h="187325">
                  <a:moveTo>
                    <a:pt x="0" y="0"/>
                  </a:moveTo>
                  <a:lnTo>
                    <a:pt x="118376" y="0"/>
                  </a:lnTo>
                  <a:lnTo>
                    <a:pt x="118376" y="186778"/>
                  </a:lnTo>
                  <a:lnTo>
                    <a:pt x="0" y="18677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D3E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657600" y="3111500"/>
            <a:ext cx="6616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>
                <a:latin typeface="Arial"/>
                <a:cs typeface="Arial"/>
              </a:rPr>
              <a:t>T</a:t>
            </a:r>
            <a:r>
              <a:rPr dirty="0" sz="1400">
                <a:latin typeface="Arial"/>
                <a:cs typeface="Arial"/>
              </a:rPr>
              <a:t>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5676" y="3111500"/>
            <a:ext cx="1112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Error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53000" y="1003300"/>
            <a:ext cx="359473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29565" marR="5080" indent="-317500">
              <a:lnSpc>
                <a:spcPts val="1900"/>
              </a:lnSpc>
              <a:spcBef>
                <a:spcPts val="180"/>
              </a:spcBef>
              <a:tabLst>
                <a:tab pos="329565" algn="l"/>
              </a:tabLst>
            </a:pPr>
            <a:r>
              <a:rPr dirty="0" sz="1600" spc="520">
                <a:latin typeface="Arial"/>
                <a:cs typeface="Arial"/>
              </a:rPr>
              <a:t>!	</a:t>
            </a:r>
            <a:r>
              <a:rPr dirty="0" sz="1600">
                <a:latin typeface="Arial"/>
                <a:cs typeface="Arial"/>
              </a:rPr>
              <a:t>Get </a:t>
            </a:r>
            <a:r>
              <a:rPr dirty="0" sz="1600" spc="-5">
                <a:latin typeface="Arial"/>
                <a:cs typeface="Arial"/>
              </a:rPr>
              <a:t>into </a:t>
            </a:r>
            <a:r>
              <a:rPr dirty="0" sz="1600">
                <a:latin typeface="Arial"/>
                <a:cs typeface="Arial"/>
              </a:rPr>
              <a:t>this </a:t>
            </a:r>
            <a:r>
              <a:rPr dirty="0" sz="1600" spc="-5">
                <a:latin typeface="Arial"/>
                <a:cs typeface="Arial"/>
              </a:rPr>
              <a:t>iteration loop as quickly  possible.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53000" y="1714500"/>
            <a:ext cx="3583940" cy="9931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29565" marR="5080" indent="-317500">
              <a:lnSpc>
                <a:spcPts val="1900"/>
              </a:lnSpc>
              <a:spcBef>
                <a:spcPts val="180"/>
              </a:spcBef>
              <a:tabLst>
                <a:tab pos="329565" algn="l"/>
              </a:tabLst>
            </a:pPr>
            <a:r>
              <a:rPr dirty="0" sz="1600" spc="520">
                <a:latin typeface="Arial"/>
                <a:cs typeface="Arial"/>
              </a:rPr>
              <a:t>!	</a:t>
            </a:r>
            <a:r>
              <a:rPr dirty="0" sz="1600">
                <a:latin typeface="Arial"/>
                <a:cs typeface="Arial"/>
              </a:rPr>
              <a:t>Instead </a:t>
            </a:r>
            <a:r>
              <a:rPr dirty="0" sz="1600" spc="-5">
                <a:latin typeface="Arial"/>
                <a:cs typeface="Arial"/>
              </a:rPr>
              <a:t>of asking: How long it would  </a:t>
            </a:r>
            <a:r>
              <a:rPr dirty="0" sz="1600">
                <a:latin typeface="Arial"/>
                <a:cs typeface="Arial"/>
              </a:rPr>
              <a:t>take to </a:t>
            </a:r>
            <a:r>
              <a:rPr dirty="0" sz="1600" spc="-5">
                <a:latin typeface="Arial"/>
                <a:cs typeface="Arial"/>
              </a:rPr>
              <a:t>obtain </a:t>
            </a:r>
            <a:r>
              <a:rPr dirty="0" sz="1600" i="1">
                <a:latin typeface="Times New Roman"/>
                <a:cs typeface="Times New Roman"/>
              </a:rPr>
              <a:t>m</a:t>
            </a:r>
            <a:r>
              <a:rPr dirty="0" sz="1600" spc="15" i="1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Arial"/>
                <a:cs typeface="Arial"/>
              </a:rPr>
              <a:t>examples?</a:t>
            </a:r>
            <a:endParaRPr sz="1600">
              <a:latin typeface="Arial"/>
              <a:cs typeface="Arial"/>
            </a:endParaRPr>
          </a:p>
          <a:p>
            <a:pPr marL="351155" marR="671830" indent="-11430">
              <a:lnSpc>
                <a:spcPts val="1900"/>
              </a:lnSpc>
            </a:pPr>
            <a:r>
              <a:rPr dirty="0" sz="1600">
                <a:latin typeface="Arial"/>
                <a:cs typeface="Arial"/>
              </a:rPr>
              <a:t>Ask: </a:t>
            </a:r>
            <a:r>
              <a:rPr dirty="0" sz="1600" spc="-5">
                <a:latin typeface="Arial"/>
                <a:cs typeface="Arial"/>
              </a:rPr>
              <a:t>How </a:t>
            </a:r>
            <a:r>
              <a:rPr dirty="0" sz="1600">
                <a:latin typeface="Arial"/>
                <a:cs typeface="Arial"/>
              </a:rPr>
              <a:t>much </a:t>
            </a:r>
            <a:r>
              <a:rPr dirty="0" sz="1600" spc="-5">
                <a:latin typeface="Arial"/>
                <a:cs typeface="Arial"/>
              </a:rPr>
              <a:t>data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we  obtain in </a:t>
            </a:r>
            <a:r>
              <a:rPr dirty="0" sz="1600" i="1">
                <a:latin typeface="Times New Roman"/>
                <a:cs typeface="Times New Roman"/>
              </a:rPr>
              <a:t>k</a:t>
            </a:r>
            <a:r>
              <a:rPr dirty="0" sz="1600" spc="40" i="1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Arial"/>
                <a:cs typeface="Arial"/>
              </a:rPr>
              <a:t>days.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3000" y="2908300"/>
            <a:ext cx="3347720" cy="10058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29565" marR="5080" indent="-317500">
              <a:lnSpc>
                <a:spcPct val="100699"/>
              </a:lnSpc>
              <a:spcBef>
                <a:spcPts val="85"/>
              </a:spcBef>
              <a:tabLst>
                <a:tab pos="329565" algn="l"/>
              </a:tabLst>
            </a:pPr>
            <a:r>
              <a:rPr dirty="0" sz="1600" spc="520">
                <a:latin typeface="Arial"/>
                <a:cs typeface="Arial"/>
              </a:rPr>
              <a:t>!	</a:t>
            </a:r>
            <a:r>
              <a:rPr dirty="0" sz="1600">
                <a:latin typeface="Arial"/>
                <a:cs typeface="Arial"/>
              </a:rPr>
              <a:t>Exception: If you </a:t>
            </a:r>
            <a:r>
              <a:rPr dirty="0" sz="1600" spc="-5">
                <a:latin typeface="Arial"/>
                <a:cs typeface="Arial"/>
              </a:rPr>
              <a:t>have worked on 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5">
                <a:latin typeface="Arial"/>
                <a:cs typeface="Arial"/>
              </a:rPr>
              <a:t>problem before and </a:t>
            </a:r>
            <a:r>
              <a:rPr dirty="0" sz="1600">
                <a:latin typeface="Arial"/>
                <a:cs typeface="Arial"/>
              </a:rPr>
              <a:t>from  </a:t>
            </a:r>
            <a:r>
              <a:rPr dirty="0" sz="1600" spc="-5">
                <a:latin typeface="Arial"/>
                <a:cs typeface="Arial"/>
              </a:rPr>
              <a:t>experience </a:t>
            </a:r>
            <a:r>
              <a:rPr dirty="0" sz="1600">
                <a:latin typeface="Arial"/>
                <a:cs typeface="Arial"/>
              </a:rPr>
              <a:t>you know you </a:t>
            </a:r>
            <a:r>
              <a:rPr dirty="0" sz="1600" spc="-5">
                <a:latin typeface="Arial"/>
                <a:cs typeface="Arial"/>
              </a:rPr>
              <a:t>need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i="1">
                <a:latin typeface="Times New Roman"/>
                <a:cs typeface="Times New Roman"/>
              </a:rPr>
              <a:t>m  </a:t>
            </a:r>
            <a:r>
              <a:rPr dirty="0" sz="1600" spc="-5">
                <a:latin typeface="Arial"/>
                <a:cs typeface="Arial"/>
              </a:rPr>
              <a:t>examples.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9000" y="977900"/>
            <a:ext cx="6629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Model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98650" y="1193749"/>
            <a:ext cx="19767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Hyperparameters </a:t>
            </a:r>
            <a:r>
              <a:rPr dirty="0" sz="1400">
                <a:latin typeface="Arial"/>
                <a:cs typeface="Arial"/>
              </a:rPr>
              <a:t>+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3078" y="1428483"/>
            <a:ext cx="5717540" cy="2346325"/>
            <a:chOff x="523078" y="1428483"/>
            <a:chExt cx="5717540" cy="2346325"/>
          </a:xfrm>
        </p:grpSpPr>
        <p:sp>
          <p:nvSpPr>
            <p:cNvPr id="25" name="object 25"/>
            <p:cNvSpPr/>
            <p:nvPr/>
          </p:nvSpPr>
          <p:spPr>
            <a:xfrm>
              <a:off x="523078" y="1428483"/>
              <a:ext cx="3868915" cy="23461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71281" y="1638007"/>
              <a:ext cx="4368965" cy="16171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0000" y="1358900"/>
            <a:ext cx="26943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0564" algn="l"/>
              </a:tabLst>
            </a:pPr>
            <a:r>
              <a:rPr dirty="0" sz="1600">
                <a:latin typeface="Arial"/>
                <a:cs typeface="Arial"/>
              </a:rPr>
              <a:t>Source	Amount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3197" y="1328813"/>
            <a:ext cx="4914265" cy="2418715"/>
            <a:chOff x="453197" y="1328813"/>
            <a:chExt cx="4914265" cy="2418715"/>
          </a:xfrm>
        </p:grpSpPr>
        <p:sp>
          <p:nvSpPr>
            <p:cNvPr id="4" name="object 4"/>
            <p:cNvSpPr/>
            <p:nvPr/>
          </p:nvSpPr>
          <p:spPr>
            <a:xfrm>
              <a:off x="453186" y="1344815"/>
              <a:ext cx="4914265" cy="2388870"/>
            </a:xfrm>
            <a:custGeom>
              <a:avLst/>
              <a:gdLst/>
              <a:ahLst/>
              <a:cxnLst/>
              <a:rect l="l" t="t" r="r" b="b"/>
              <a:pathLst>
                <a:path w="4914265" h="2388870">
                  <a:moveTo>
                    <a:pt x="4914100" y="434492"/>
                  </a:moveTo>
                  <a:lnTo>
                    <a:pt x="2576830" y="434492"/>
                  </a:lnTo>
                  <a:lnTo>
                    <a:pt x="2577071" y="12"/>
                  </a:lnTo>
                  <a:lnTo>
                    <a:pt x="2548496" y="0"/>
                  </a:lnTo>
                  <a:lnTo>
                    <a:pt x="2548255" y="434492"/>
                  </a:lnTo>
                  <a:lnTo>
                    <a:pt x="0" y="434492"/>
                  </a:lnTo>
                  <a:lnTo>
                    <a:pt x="0" y="473227"/>
                  </a:lnTo>
                  <a:lnTo>
                    <a:pt x="2548229" y="473227"/>
                  </a:lnTo>
                  <a:lnTo>
                    <a:pt x="2547213" y="2388311"/>
                  </a:lnTo>
                  <a:lnTo>
                    <a:pt x="2575788" y="2388324"/>
                  </a:lnTo>
                  <a:lnTo>
                    <a:pt x="2576804" y="473227"/>
                  </a:lnTo>
                  <a:lnTo>
                    <a:pt x="4914100" y="473227"/>
                  </a:lnTo>
                  <a:lnTo>
                    <a:pt x="4914100" y="434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96994" y="1343101"/>
              <a:ext cx="0" cy="2390140"/>
            </a:xfrm>
            <a:custGeom>
              <a:avLst/>
              <a:gdLst/>
              <a:ahLst/>
              <a:cxnLst/>
              <a:rect l="l" t="t" r="r" b="b"/>
              <a:pathLst>
                <a:path w="0" h="2390140">
                  <a:moveTo>
                    <a:pt x="0" y="0"/>
                  </a:moveTo>
                  <a:lnTo>
                    <a:pt x="0" y="239002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48200" y="1358900"/>
            <a:ext cx="4432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Cost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6300" y="1943100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$0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7700" y="2374900"/>
            <a:ext cx="7035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$10000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8500" y="2819400"/>
            <a:ext cx="5905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$6000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200" y="1955800"/>
            <a:ext cx="3448050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0">
              <a:lnSpc>
                <a:spcPct val="100000"/>
              </a:lnSpc>
              <a:spcBef>
                <a:spcPts val="100"/>
              </a:spcBef>
              <a:tabLst>
                <a:tab pos="2920365" algn="l"/>
              </a:tabLst>
            </a:pPr>
            <a:r>
              <a:rPr dirty="0" sz="1600" spc="-5">
                <a:latin typeface="Arial"/>
                <a:cs typeface="Arial"/>
              </a:rPr>
              <a:t>Owned	</a:t>
            </a:r>
            <a:r>
              <a:rPr dirty="0" sz="1600">
                <a:latin typeface="Arial"/>
                <a:cs typeface="Arial"/>
              </a:rPr>
              <a:t>100h</a:t>
            </a:r>
            <a:endParaRPr sz="1600">
              <a:latin typeface="Arial"/>
              <a:cs typeface="Arial"/>
            </a:endParaRPr>
          </a:p>
          <a:p>
            <a:pPr marL="584200" marR="5080" indent="-571500">
              <a:lnSpc>
                <a:spcPts val="3500"/>
              </a:lnSpc>
              <a:spcBef>
                <a:spcPts val="80"/>
              </a:spcBef>
              <a:tabLst>
                <a:tab pos="2869565" algn="l"/>
                <a:tab pos="2920365" algn="l"/>
              </a:tabLst>
            </a:pPr>
            <a:r>
              <a:rPr dirty="0" sz="1600" spc="-5">
                <a:latin typeface="Arial"/>
                <a:cs typeface="Arial"/>
              </a:rPr>
              <a:t>Crowdsource</a:t>
            </a:r>
            <a:r>
              <a:rPr dirty="0" sz="1600">
                <a:latin typeface="Arial"/>
                <a:cs typeface="Arial"/>
              </a:rPr>
              <a:t>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5">
                <a:latin typeface="Arial"/>
                <a:cs typeface="Arial"/>
              </a:rPr>
              <a:t> Readin</a:t>
            </a:r>
            <a:r>
              <a:rPr dirty="0" sz="1600">
                <a:latin typeface="Arial"/>
                <a:cs typeface="Arial"/>
              </a:rPr>
              <a:t>g	</a:t>
            </a:r>
            <a:r>
              <a:rPr dirty="0" baseline="-3472" sz="2400">
                <a:latin typeface="Arial"/>
                <a:cs typeface="Arial"/>
              </a:rPr>
              <a:t>1000h  </a:t>
            </a:r>
            <a:r>
              <a:rPr dirty="0" sz="1600">
                <a:latin typeface="Arial"/>
                <a:cs typeface="Arial"/>
              </a:rPr>
              <a:t>Pay for </a:t>
            </a:r>
            <a:r>
              <a:rPr dirty="0" sz="1600" spc="-5">
                <a:latin typeface="Arial"/>
                <a:cs typeface="Arial"/>
              </a:rPr>
              <a:t>labels		</a:t>
            </a:r>
            <a:r>
              <a:rPr dirty="0" sz="1600">
                <a:latin typeface="Arial"/>
                <a:cs typeface="Arial"/>
              </a:rPr>
              <a:t>100h</a:t>
            </a:r>
            <a:endParaRPr sz="1600">
              <a:latin typeface="Arial"/>
              <a:cs typeface="Arial"/>
            </a:endParaRPr>
          </a:p>
          <a:p>
            <a:pPr marL="495300">
              <a:lnSpc>
                <a:spcPct val="100000"/>
              </a:lnSpc>
              <a:spcBef>
                <a:spcPts val="1200"/>
              </a:spcBef>
              <a:tabLst>
                <a:tab pos="2856865" algn="l"/>
              </a:tabLst>
            </a:pPr>
            <a:r>
              <a:rPr dirty="0" sz="1600">
                <a:latin typeface="Arial"/>
                <a:cs typeface="Arial"/>
              </a:rPr>
              <a:t>Purchase </a:t>
            </a:r>
            <a:r>
              <a:rPr dirty="0" sz="1600" spc="-5">
                <a:latin typeface="Arial"/>
                <a:cs typeface="Arial"/>
              </a:rPr>
              <a:t>data	</a:t>
            </a:r>
            <a:r>
              <a:rPr dirty="0" sz="1600">
                <a:latin typeface="Arial"/>
                <a:cs typeface="Arial"/>
              </a:rPr>
              <a:t>1000h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45000" y="3263900"/>
            <a:ext cx="7035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$10000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0598" y="1403548"/>
            <a:ext cx="711835" cy="2132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1430">
              <a:lnSpc>
                <a:spcPts val="1770"/>
              </a:lnSpc>
            </a:pPr>
            <a:r>
              <a:rPr dirty="0" sz="1600" spc="-20"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algn="ctr" marL="10795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dirty="0" sz="1600" spc="-5">
                <a:latin typeface="Arial"/>
                <a:cs typeface="Arial"/>
              </a:rPr>
              <a:t>14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days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algn="ctr" marL="13335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7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days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algn="ctr" marR="381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1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3239770" cy="7188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450"/>
              </a:lnSpc>
              <a:spcBef>
                <a:spcPts val="100"/>
              </a:spcBef>
            </a:pPr>
            <a:r>
              <a:rPr dirty="0"/>
              <a:t>Inventory</a:t>
            </a:r>
            <a:r>
              <a:rPr dirty="0" spc="-15"/>
              <a:t> </a:t>
            </a:r>
            <a:r>
              <a:rPr dirty="0" spc="-5"/>
              <a:t>data</a:t>
            </a:r>
          </a:p>
          <a:p>
            <a:pPr marL="12700">
              <a:lnSpc>
                <a:spcPts val="2010"/>
              </a:lnSpc>
            </a:pPr>
            <a:r>
              <a:rPr dirty="0" sz="1800"/>
              <a:t>Brainstorm </a:t>
            </a:r>
            <a:r>
              <a:rPr dirty="0" sz="1800" spc="-5"/>
              <a:t>list of data </a:t>
            </a:r>
            <a:r>
              <a:rPr dirty="0" sz="1800"/>
              <a:t>sources</a:t>
            </a:r>
            <a:r>
              <a:rPr dirty="0" sz="1800" spc="-85"/>
              <a:t> </a:t>
            </a:r>
            <a:r>
              <a:rPr dirty="0" sz="1800"/>
              <a:t>(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4115846" y="774700"/>
            <a:ext cx="2020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speech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recognition)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2600" y="3924300"/>
            <a:ext cx="51682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Other factors: </a:t>
            </a:r>
            <a:r>
              <a:rPr dirty="0" sz="1600" spc="-5">
                <a:latin typeface="Arial"/>
                <a:cs typeface="Arial"/>
              </a:rPr>
              <a:t>Data </a:t>
            </a:r>
            <a:r>
              <a:rPr dirty="0" sz="1600" spc="-20">
                <a:latin typeface="Arial"/>
                <a:cs typeface="Arial"/>
              </a:rPr>
              <a:t>quality, privacy, </a:t>
            </a:r>
            <a:r>
              <a:rPr dirty="0" sz="1600">
                <a:latin typeface="Arial"/>
                <a:cs typeface="Arial"/>
              </a:rPr>
              <a:t>regulatory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constraints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17785" y="872285"/>
            <a:ext cx="3215640" cy="3159760"/>
            <a:chOff x="3717785" y="872285"/>
            <a:chExt cx="3215640" cy="3159760"/>
          </a:xfrm>
        </p:grpSpPr>
        <p:sp>
          <p:nvSpPr>
            <p:cNvPr id="17" name="object 17"/>
            <p:cNvSpPr/>
            <p:nvPr/>
          </p:nvSpPr>
          <p:spPr>
            <a:xfrm>
              <a:off x="5367286" y="1200340"/>
              <a:ext cx="1272540" cy="2831465"/>
            </a:xfrm>
            <a:custGeom>
              <a:avLst/>
              <a:gdLst/>
              <a:ahLst/>
              <a:cxnLst/>
              <a:rect l="l" t="t" r="r" b="b"/>
              <a:pathLst>
                <a:path w="1272540" h="2831465">
                  <a:moveTo>
                    <a:pt x="1271943" y="0"/>
                  </a:moveTo>
                  <a:lnTo>
                    <a:pt x="0" y="0"/>
                  </a:lnTo>
                  <a:lnTo>
                    <a:pt x="0" y="2831147"/>
                  </a:lnTo>
                  <a:lnTo>
                    <a:pt x="1271943" y="2831147"/>
                  </a:lnTo>
                  <a:lnTo>
                    <a:pt x="12719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13194" y="1978202"/>
              <a:ext cx="319680" cy="15418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7785" y="872285"/>
              <a:ext cx="356500" cy="3280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2313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Labeling</a:t>
            </a:r>
            <a:r>
              <a:rPr dirty="0" spc="-85"/>
              <a:t> </a:t>
            </a:r>
            <a:r>
              <a:rPr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028744" y="2580730"/>
            <a:ext cx="394046" cy="362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1304" y="3007713"/>
            <a:ext cx="401857" cy="362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2000" y="883894"/>
            <a:ext cx="8333105" cy="3302000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134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>
                <a:latin typeface="Arial"/>
                <a:cs typeface="Arial"/>
              </a:rPr>
              <a:t>Options: In-house vs. </a:t>
            </a:r>
            <a:r>
              <a:rPr dirty="0" sz="1800" spc="-5">
                <a:latin typeface="Arial"/>
                <a:cs typeface="Arial"/>
              </a:rPr>
              <a:t>outsourced </a:t>
            </a:r>
            <a:r>
              <a:rPr dirty="0" sz="1800">
                <a:latin typeface="Arial"/>
                <a:cs typeface="Arial"/>
              </a:rPr>
              <a:t>vs.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crowdsourced</a:t>
            </a:r>
            <a:endParaRPr sz="1800">
              <a:latin typeface="Arial"/>
              <a:cs typeface="Arial"/>
            </a:endParaRPr>
          </a:p>
          <a:p>
            <a:pPr marL="330200" marR="842644" indent="-318135">
              <a:lnSpc>
                <a:spcPct val="101800"/>
              </a:lnSpc>
              <a:spcBef>
                <a:spcPts val="1200"/>
              </a:spcBef>
              <a:buChar char="!"/>
              <a:tabLst>
                <a:tab pos="329565" algn="l"/>
                <a:tab pos="330835" algn="l"/>
              </a:tabLst>
            </a:pPr>
            <a:r>
              <a:rPr dirty="0" sz="1800" spc="-5">
                <a:latin typeface="Arial"/>
                <a:cs typeface="Arial"/>
              </a:rPr>
              <a:t>Having </a:t>
            </a:r>
            <a:r>
              <a:rPr dirty="0" sz="1800">
                <a:latin typeface="Arial"/>
                <a:cs typeface="Arial"/>
              </a:rPr>
              <a:t>MLEs </a:t>
            </a:r>
            <a:r>
              <a:rPr dirty="0" sz="1800" spc="-5">
                <a:latin typeface="Arial"/>
                <a:cs typeface="Arial"/>
              </a:rPr>
              <a:t>label data is expensive. </a:t>
            </a:r>
            <a:r>
              <a:rPr dirty="0" sz="1800">
                <a:latin typeface="Arial"/>
                <a:cs typeface="Arial"/>
              </a:rPr>
              <a:t>But </a:t>
            </a:r>
            <a:r>
              <a:rPr dirty="0" sz="1800" spc="-5">
                <a:latin typeface="Arial"/>
                <a:cs typeface="Arial"/>
              </a:rPr>
              <a:t>doing </a:t>
            </a:r>
            <a:r>
              <a:rPr dirty="0" sz="1800">
                <a:latin typeface="Arial"/>
                <a:cs typeface="Arial"/>
              </a:rPr>
              <a:t>this for </a:t>
            </a:r>
            <a:r>
              <a:rPr dirty="0" sz="1800" spc="-5">
                <a:latin typeface="Arial"/>
                <a:cs typeface="Arial"/>
              </a:rPr>
              <a:t>just </a:t>
            </a:r>
            <a:r>
              <a:rPr dirty="0" sz="1800">
                <a:latin typeface="Arial"/>
                <a:cs typeface="Arial"/>
              </a:rPr>
              <a:t>a few </a:t>
            </a:r>
            <a:r>
              <a:rPr dirty="0" sz="1800" spc="-5">
                <a:latin typeface="Arial"/>
                <a:cs typeface="Arial"/>
              </a:rPr>
              <a:t>days  is usually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fine.</a:t>
            </a:r>
            <a:endParaRPr sz="1800">
              <a:latin typeface="Arial"/>
              <a:cs typeface="Arial"/>
            </a:endParaRPr>
          </a:p>
          <a:p>
            <a:pPr marL="342900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342900" algn="l"/>
                <a:tab pos="343535" algn="l"/>
              </a:tabLst>
            </a:pPr>
            <a:r>
              <a:rPr dirty="0" sz="1800">
                <a:latin typeface="Arial"/>
                <a:cs typeface="Arial"/>
              </a:rPr>
              <a:t>Who </a:t>
            </a:r>
            <a:r>
              <a:rPr dirty="0" sz="1800" spc="-5">
                <a:latin typeface="Arial"/>
                <a:cs typeface="Arial"/>
              </a:rPr>
              <a:t>is qualified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label?</a:t>
            </a:r>
            <a:endParaRPr sz="1800">
              <a:latin typeface="Arial"/>
              <a:cs typeface="Arial"/>
            </a:endParaRPr>
          </a:p>
          <a:p>
            <a:pPr marL="736600">
              <a:lnSpc>
                <a:spcPct val="100000"/>
              </a:lnSpc>
              <a:spcBef>
                <a:spcPts val="1240"/>
              </a:spcBef>
            </a:pPr>
            <a:r>
              <a:rPr dirty="0" sz="1800">
                <a:latin typeface="Arial"/>
                <a:cs typeface="Arial"/>
              </a:rPr>
              <a:t>Speech recognition – </a:t>
            </a:r>
            <a:r>
              <a:rPr dirty="0" sz="1800" spc="-5">
                <a:latin typeface="Arial"/>
                <a:cs typeface="Arial"/>
              </a:rPr>
              <a:t>any </a:t>
            </a:r>
            <a:r>
              <a:rPr dirty="0" sz="1800">
                <a:latin typeface="Arial"/>
                <a:cs typeface="Arial"/>
              </a:rPr>
              <a:t>reasonably fluent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speaker</a:t>
            </a:r>
            <a:endParaRPr sz="1800">
              <a:latin typeface="Arial"/>
              <a:cs typeface="Arial"/>
            </a:endParaRPr>
          </a:p>
          <a:p>
            <a:pPr marL="723900" marR="5080" indent="12700">
              <a:lnSpc>
                <a:spcPct val="157400"/>
              </a:lnSpc>
            </a:pPr>
            <a:r>
              <a:rPr dirty="0" sz="1800">
                <a:latin typeface="Arial"/>
                <a:cs typeface="Arial"/>
              </a:rPr>
              <a:t>Factory </a:t>
            </a:r>
            <a:r>
              <a:rPr dirty="0" sz="1800" spc="-5">
                <a:latin typeface="Arial"/>
                <a:cs typeface="Arial"/>
              </a:rPr>
              <a:t>inspection, </a:t>
            </a:r>
            <a:r>
              <a:rPr dirty="0" sz="1800">
                <a:latin typeface="Arial"/>
                <a:cs typeface="Arial"/>
              </a:rPr>
              <a:t>medical </a:t>
            </a:r>
            <a:r>
              <a:rPr dirty="0" sz="1800" spc="-5">
                <a:latin typeface="Arial"/>
                <a:cs typeface="Arial"/>
              </a:rPr>
              <a:t>image diagnosis </a:t>
            </a:r>
            <a:r>
              <a:rPr dirty="0" sz="1800">
                <a:latin typeface="Arial"/>
                <a:cs typeface="Arial"/>
              </a:rPr>
              <a:t>– SME (subject matter </a:t>
            </a:r>
            <a:r>
              <a:rPr dirty="0" sz="1800" spc="-5">
                <a:latin typeface="Arial"/>
                <a:cs typeface="Arial"/>
              </a:rPr>
              <a:t>expert)  Recommender </a:t>
            </a:r>
            <a:r>
              <a:rPr dirty="0" sz="1800">
                <a:latin typeface="Arial"/>
                <a:cs typeface="Arial"/>
              </a:rPr>
              <a:t>systems – maybe </a:t>
            </a:r>
            <a:r>
              <a:rPr dirty="0" sz="1800" spc="-5">
                <a:latin typeface="Arial"/>
                <a:cs typeface="Arial"/>
              </a:rPr>
              <a:t>impossible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label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well</a:t>
            </a:r>
            <a:endParaRPr sz="1800">
              <a:latin typeface="Arial"/>
              <a:cs typeface="Arial"/>
            </a:endParaRPr>
          </a:p>
          <a:p>
            <a:pPr marL="342900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342900" algn="l"/>
                <a:tab pos="343535" algn="l"/>
              </a:tabLst>
            </a:pPr>
            <a:r>
              <a:rPr dirty="0" sz="1800" spc="-5">
                <a:latin typeface="Arial"/>
                <a:cs typeface="Arial"/>
              </a:rPr>
              <a:t>Don’t increase data by </a:t>
            </a:r>
            <a:r>
              <a:rPr dirty="0" sz="1800">
                <a:latin typeface="Arial"/>
                <a:cs typeface="Arial"/>
              </a:rPr>
              <a:t>more than </a:t>
            </a:r>
            <a:r>
              <a:rPr dirty="0" sz="1800" spc="-5">
                <a:latin typeface="Arial"/>
                <a:cs typeface="Arial"/>
              </a:rPr>
              <a:t>10x at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1304" y="3459812"/>
            <a:ext cx="375505" cy="347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91634" y="2260794"/>
            <a:ext cx="205560" cy="235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3266440" marR="5080" indent="546100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Label </a:t>
            </a:r>
            <a:r>
              <a:rPr dirty="0"/>
              <a:t>and  </a:t>
            </a:r>
            <a:r>
              <a:rPr dirty="0" spc="-5"/>
              <a:t>organize</a:t>
            </a:r>
            <a:r>
              <a:rPr dirty="0" spc="-100"/>
              <a:t> </a:t>
            </a:r>
            <a:r>
              <a:rPr dirty="0" spc="-5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8800" y="3200400"/>
            <a:ext cx="3065145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5">
                <a:latin typeface="Arial"/>
                <a:cs typeface="Arial"/>
              </a:rPr>
              <a:t>Data</a:t>
            </a:r>
            <a:r>
              <a:rPr dirty="0" sz="4100" spc="-90">
                <a:latin typeface="Arial"/>
                <a:cs typeface="Arial"/>
              </a:rPr>
              <a:t> </a:t>
            </a:r>
            <a:r>
              <a:rPr dirty="0" sz="4100">
                <a:latin typeface="Arial"/>
                <a:cs typeface="Arial"/>
              </a:rPr>
              <a:t>pipeline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37941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 pipeline</a:t>
            </a:r>
            <a:r>
              <a:rPr dirty="0" spc="-90"/>
              <a:t> </a:t>
            </a:r>
            <a:r>
              <a:rPr dirty="0" spc="-5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6130" y="3631845"/>
            <a:ext cx="365760" cy="215900"/>
            <a:chOff x="5636130" y="3631845"/>
            <a:chExt cx="365760" cy="215900"/>
          </a:xfrm>
        </p:grpSpPr>
        <p:sp>
          <p:nvSpPr>
            <p:cNvPr id="4" name="object 4"/>
            <p:cNvSpPr/>
            <p:nvPr/>
          </p:nvSpPr>
          <p:spPr>
            <a:xfrm>
              <a:off x="5648832" y="3644544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48830" y="3644545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4"/>
                  </a:moveTo>
                  <a:lnTo>
                    <a:pt x="244563" y="190499"/>
                  </a:lnTo>
                  <a:lnTo>
                    <a:pt x="339813" y="95249"/>
                  </a:lnTo>
                  <a:lnTo>
                    <a:pt x="244563" y="0"/>
                  </a:lnTo>
                  <a:lnTo>
                    <a:pt x="244563" y="47624"/>
                  </a:lnTo>
                  <a:lnTo>
                    <a:pt x="0" y="47624"/>
                  </a:lnTo>
                  <a:lnTo>
                    <a:pt x="0" y="142874"/>
                  </a:lnTo>
                  <a:lnTo>
                    <a:pt x="244563" y="14287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6247302" y="3426942"/>
            <a:ext cx="1480185" cy="618490"/>
          </a:xfrm>
          <a:custGeom>
            <a:avLst/>
            <a:gdLst/>
            <a:ahLst/>
            <a:cxnLst/>
            <a:rect l="l" t="t" r="r" b="b"/>
            <a:pathLst>
              <a:path w="1480184" h="618489">
                <a:moveTo>
                  <a:pt x="103085" y="0"/>
                </a:moveTo>
                <a:lnTo>
                  <a:pt x="1376565" y="0"/>
                </a:lnTo>
                <a:lnTo>
                  <a:pt x="1416684" y="8100"/>
                </a:lnTo>
                <a:lnTo>
                  <a:pt x="1449447" y="30192"/>
                </a:lnTo>
                <a:lnTo>
                  <a:pt x="1471538" y="62959"/>
                </a:lnTo>
                <a:lnTo>
                  <a:pt x="1479638" y="103085"/>
                </a:lnTo>
                <a:lnTo>
                  <a:pt x="1479638" y="515391"/>
                </a:lnTo>
                <a:lnTo>
                  <a:pt x="1471538" y="555517"/>
                </a:lnTo>
                <a:lnTo>
                  <a:pt x="1449447" y="588284"/>
                </a:lnTo>
                <a:lnTo>
                  <a:pt x="1416684" y="610376"/>
                </a:lnTo>
                <a:lnTo>
                  <a:pt x="1376565" y="618477"/>
                </a:lnTo>
                <a:lnTo>
                  <a:pt x="103085" y="618477"/>
                </a:lnTo>
                <a:lnTo>
                  <a:pt x="62959" y="610376"/>
                </a:lnTo>
                <a:lnTo>
                  <a:pt x="30192" y="588284"/>
                </a:lnTo>
                <a:lnTo>
                  <a:pt x="8100" y="555517"/>
                </a:lnTo>
                <a:lnTo>
                  <a:pt x="0" y="515391"/>
                </a:lnTo>
                <a:lnTo>
                  <a:pt x="0" y="103085"/>
                </a:lnTo>
                <a:lnTo>
                  <a:pt x="8100" y="62959"/>
                </a:lnTo>
                <a:lnTo>
                  <a:pt x="30192" y="30192"/>
                </a:lnTo>
                <a:lnTo>
                  <a:pt x="62959" y="8100"/>
                </a:lnTo>
                <a:lnTo>
                  <a:pt x="103085" y="0"/>
                </a:lnTo>
                <a:close/>
              </a:path>
            </a:pathLst>
          </a:custGeom>
          <a:ln w="28575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45300" y="3606800"/>
            <a:ext cx="272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77701" y="3669819"/>
            <a:ext cx="365760" cy="215900"/>
            <a:chOff x="2877701" y="3669819"/>
            <a:chExt cx="365760" cy="215900"/>
          </a:xfrm>
        </p:grpSpPr>
        <p:sp>
          <p:nvSpPr>
            <p:cNvPr id="9" name="object 9"/>
            <p:cNvSpPr/>
            <p:nvPr/>
          </p:nvSpPr>
          <p:spPr>
            <a:xfrm>
              <a:off x="2890405" y="3682529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90401" y="3682519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3450732" y="3282429"/>
            <a:ext cx="1927860" cy="920750"/>
          </a:xfrm>
          <a:custGeom>
            <a:avLst/>
            <a:gdLst/>
            <a:ahLst/>
            <a:cxnLst/>
            <a:rect l="l" t="t" r="r" b="b"/>
            <a:pathLst>
              <a:path w="1927860" h="920750">
                <a:moveTo>
                  <a:pt x="153441" y="0"/>
                </a:moveTo>
                <a:lnTo>
                  <a:pt x="1774139" y="0"/>
                </a:lnTo>
                <a:lnTo>
                  <a:pt x="1822639" y="7822"/>
                </a:lnTo>
                <a:lnTo>
                  <a:pt x="1864761" y="29604"/>
                </a:lnTo>
                <a:lnTo>
                  <a:pt x="1897976" y="62819"/>
                </a:lnTo>
                <a:lnTo>
                  <a:pt x="1919758" y="104940"/>
                </a:lnTo>
                <a:lnTo>
                  <a:pt x="1927580" y="153441"/>
                </a:lnTo>
                <a:lnTo>
                  <a:pt x="1927580" y="767207"/>
                </a:lnTo>
                <a:lnTo>
                  <a:pt x="1919758" y="815702"/>
                </a:lnTo>
                <a:lnTo>
                  <a:pt x="1897976" y="857823"/>
                </a:lnTo>
                <a:lnTo>
                  <a:pt x="1864761" y="891040"/>
                </a:lnTo>
                <a:lnTo>
                  <a:pt x="1822639" y="912824"/>
                </a:lnTo>
                <a:lnTo>
                  <a:pt x="1774139" y="920648"/>
                </a:lnTo>
                <a:lnTo>
                  <a:pt x="153441" y="920648"/>
                </a:lnTo>
                <a:lnTo>
                  <a:pt x="104940" y="912824"/>
                </a:lnTo>
                <a:lnTo>
                  <a:pt x="62819" y="891040"/>
                </a:lnTo>
                <a:lnTo>
                  <a:pt x="29604" y="857823"/>
                </a:lnTo>
                <a:lnTo>
                  <a:pt x="7822" y="815702"/>
                </a:lnTo>
                <a:lnTo>
                  <a:pt x="0" y="767207"/>
                </a:lnTo>
                <a:lnTo>
                  <a:pt x="0" y="153441"/>
                </a:lnTo>
                <a:lnTo>
                  <a:pt x="7822" y="104940"/>
                </a:lnTo>
                <a:lnTo>
                  <a:pt x="29604" y="62819"/>
                </a:lnTo>
                <a:lnTo>
                  <a:pt x="62819" y="29604"/>
                </a:lnTo>
                <a:lnTo>
                  <a:pt x="104940" y="7822"/>
                </a:lnTo>
                <a:lnTo>
                  <a:pt x="153441" y="0"/>
                </a:lnTo>
                <a:close/>
              </a:path>
            </a:pathLst>
          </a:custGeom>
          <a:ln w="28575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606850" y="3340100"/>
            <a:ext cx="1854835" cy="755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065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Data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cleaning</a:t>
            </a:r>
            <a:endParaRPr sz="1400">
              <a:latin typeface="Arial"/>
              <a:cs typeface="Arial"/>
            </a:endParaRPr>
          </a:p>
          <a:p>
            <a:pPr marL="12700" marR="5080" indent="88265">
              <a:lnSpc>
                <a:spcPts val="1400"/>
              </a:lnSpc>
              <a:spcBef>
                <a:spcPts val="1300"/>
              </a:spcBef>
              <a:tabLst>
                <a:tab pos="875665" algn="l"/>
              </a:tabLst>
            </a:pPr>
            <a:r>
              <a:rPr dirty="0" sz="1200">
                <a:latin typeface="Arial"/>
                <a:cs typeface="Arial"/>
              </a:rPr>
              <a:t>spam	</a:t>
            </a:r>
            <a:r>
              <a:rPr dirty="0" sz="1200" spc="-5">
                <a:latin typeface="Arial"/>
                <a:cs typeface="Arial"/>
              </a:rPr>
              <a:t>user </a:t>
            </a:r>
            <a:r>
              <a:rPr dirty="0" sz="1200">
                <a:latin typeface="Arial"/>
                <a:cs typeface="Arial"/>
              </a:rPr>
              <a:t>ID</a:t>
            </a:r>
            <a:r>
              <a:rPr dirty="0" sz="1200" spc="-9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merge  cleanup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69663" y="3847985"/>
            <a:ext cx="298450" cy="95885"/>
            <a:chOff x="4269663" y="3847985"/>
            <a:chExt cx="298450" cy="95885"/>
          </a:xfrm>
        </p:grpSpPr>
        <p:sp>
          <p:nvSpPr>
            <p:cNvPr id="14" name="object 14"/>
            <p:cNvSpPr/>
            <p:nvPr/>
          </p:nvSpPr>
          <p:spPr>
            <a:xfrm>
              <a:off x="4283951" y="3894893"/>
              <a:ext cx="184150" cy="1270"/>
            </a:xfrm>
            <a:custGeom>
              <a:avLst/>
              <a:gdLst/>
              <a:ahLst/>
              <a:cxnLst/>
              <a:rect l="l" t="t" r="r" b="b"/>
              <a:pathLst>
                <a:path w="184150" h="1270">
                  <a:moveTo>
                    <a:pt x="-14287" y="425"/>
                  </a:moveTo>
                  <a:lnTo>
                    <a:pt x="198270" y="425"/>
                  </a:lnTo>
                </a:path>
              </a:pathLst>
            </a:custGeom>
            <a:ln w="29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71936" y="3847985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444" y="0"/>
                  </a:moveTo>
                  <a:lnTo>
                    <a:pt x="0" y="95567"/>
                  </a:lnTo>
                  <a:lnTo>
                    <a:pt x="95783" y="4822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223000" y="1498600"/>
            <a:ext cx="1414145" cy="759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Times New Roman"/>
                <a:cs typeface="Times New Roman"/>
              </a:rPr>
              <a:t>x </a:t>
            </a:r>
            <a:r>
              <a:rPr dirty="0" sz="1400">
                <a:latin typeface="Arial"/>
                <a:cs typeface="Arial"/>
              </a:rPr>
              <a:t>= </a:t>
            </a:r>
            <a:r>
              <a:rPr dirty="0" sz="1400" spc="-5">
                <a:latin typeface="Arial"/>
                <a:cs typeface="Arial"/>
              </a:rPr>
              <a:t>user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info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400" i="1">
                <a:latin typeface="Times New Roman"/>
                <a:cs typeface="Times New Roman"/>
              </a:rPr>
              <a:t>y </a:t>
            </a:r>
            <a:r>
              <a:rPr dirty="0" sz="1400">
                <a:latin typeface="Arial"/>
                <a:cs typeface="Arial"/>
              </a:rPr>
              <a:t>= </a:t>
            </a:r>
            <a:r>
              <a:rPr dirty="0" sz="1400" spc="-5">
                <a:latin typeface="Arial"/>
                <a:cs typeface="Arial"/>
              </a:rPr>
              <a:t>looking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job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337" y="935304"/>
            <a:ext cx="4595095" cy="1994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01800" y="3352800"/>
            <a:ext cx="7766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Raw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77428" y="3609322"/>
            <a:ext cx="618247" cy="571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45597" y="1741317"/>
            <a:ext cx="3949560" cy="2754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37941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 pipeline</a:t>
            </a:r>
            <a:r>
              <a:rPr dirty="0" spc="-90"/>
              <a:t> </a:t>
            </a:r>
            <a:r>
              <a:rPr dirty="0" spc="-5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11378" y="2852524"/>
            <a:ext cx="365760" cy="215900"/>
            <a:chOff x="4611378" y="2852524"/>
            <a:chExt cx="365760" cy="215900"/>
          </a:xfrm>
        </p:grpSpPr>
        <p:sp>
          <p:nvSpPr>
            <p:cNvPr id="4" name="object 4"/>
            <p:cNvSpPr/>
            <p:nvPr/>
          </p:nvSpPr>
          <p:spPr>
            <a:xfrm>
              <a:off x="4624082" y="2865234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24078" y="2865224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857991" y="2846814"/>
            <a:ext cx="380365" cy="218440"/>
            <a:chOff x="2857991" y="2846814"/>
            <a:chExt cx="380365" cy="218440"/>
          </a:xfrm>
        </p:grpSpPr>
        <p:sp>
          <p:nvSpPr>
            <p:cNvPr id="7" name="object 7"/>
            <p:cNvSpPr/>
            <p:nvPr/>
          </p:nvSpPr>
          <p:spPr>
            <a:xfrm>
              <a:off x="2870695" y="2859519"/>
              <a:ext cx="354965" cy="193040"/>
            </a:xfrm>
            <a:custGeom>
              <a:avLst/>
              <a:gdLst/>
              <a:ahLst/>
              <a:cxnLst/>
              <a:rect l="l" t="t" r="r" b="b"/>
              <a:pathLst>
                <a:path w="354964" h="193039">
                  <a:moveTo>
                    <a:pt x="258673" y="0"/>
                  </a:moveTo>
                  <a:lnTo>
                    <a:pt x="258673" y="48133"/>
                  </a:lnTo>
                  <a:lnTo>
                    <a:pt x="0" y="48133"/>
                  </a:lnTo>
                  <a:lnTo>
                    <a:pt x="0" y="144399"/>
                  </a:lnTo>
                  <a:lnTo>
                    <a:pt x="258673" y="144399"/>
                  </a:lnTo>
                  <a:lnTo>
                    <a:pt x="258673" y="192532"/>
                  </a:lnTo>
                  <a:lnTo>
                    <a:pt x="354939" y="96266"/>
                  </a:lnTo>
                  <a:lnTo>
                    <a:pt x="2586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70691" y="2859514"/>
              <a:ext cx="354965" cy="193040"/>
            </a:xfrm>
            <a:custGeom>
              <a:avLst/>
              <a:gdLst/>
              <a:ahLst/>
              <a:cxnLst/>
              <a:rect l="l" t="t" r="r" b="b"/>
              <a:pathLst>
                <a:path w="354964" h="193039">
                  <a:moveTo>
                    <a:pt x="258673" y="144399"/>
                  </a:moveTo>
                  <a:lnTo>
                    <a:pt x="258673" y="192532"/>
                  </a:lnTo>
                  <a:lnTo>
                    <a:pt x="354939" y="96266"/>
                  </a:lnTo>
                  <a:lnTo>
                    <a:pt x="258673" y="0"/>
                  </a:lnTo>
                  <a:lnTo>
                    <a:pt x="258673" y="48133"/>
                  </a:lnTo>
                  <a:lnTo>
                    <a:pt x="0" y="48133"/>
                  </a:lnTo>
                  <a:lnTo>
                    <a:pt x="0" y="144399"/>
                  </a:lnTo>
                  <a:lnTo>
                    <a:pt x="258673" y="14439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3455959" y="2641053"/>
            <a:ext cx="956944" cy="625475"/>
          </a:xfrm>
          <a:custGeom>
            <a:avLst/>
            <a:gdLst/>
            <a:ahLst/>
            <a:cxnLst/>
            <a:rect l="l" t="t" r="r" b="b"/>
            <a:pathLst>
              <a:path w="956945" h="625475">
                <a:moveTo>
                  <a:pt x="104178" y="0"/>
                </a:moveTo>
                <a:lnTo>
                  <a:pt x="852550" y="0"/>
                </a:lnTo>
                <a:lnTo>
                  <a:pt x="893099" y="8187"/>
                </a:lnTo>
                <a:lnTo>
                  <a:pt x="926214" y="30514"/>
                </a:lnTo>
                <a:lnTo>
                  <a:pt x="948541" y="63629"/>
                </a:lnTo>
                <a:lnTo>
                  <a:pt x="956729" y="104178"/>
                </a:lnTo>
                <a:lnTo>
                  <a:pt x="956729" y="520865"/>
                </a:lnTo>
                <a:lnTo>
                  <a:pt x="948541" y="561419"/>
                </a:lnTo>
                <a:lnTo>
                  <a:pt x="926214" y="594533"/>
                </a:lnTo>
                <a:lnTo>
                  <a:pt x="893099" y="616857"/>
                </a:lnTo>
                <a:lnTo>
                  <a:pt x="852550" y="625043"/>
                </a:lnTo>
                <a:lnTo>
                  <a:pt x="104178" y="625043"/>
                </a:lnTo>
                <a:lnTo>
                  <a:pt x="63629" y="616857"/>
                </a:lnTo>
                <a:lnTo>
                  <a:pt x="30514" y="594533"/>
                </a:lnTo>
                <a:lnTo>
                  <a:pt x="8187" y="561419"/>
                </a:lnTo>
                <a:lnTo>
                  <a:pt x="0" y="520865"/>
                </a:lnTo>
                <a:lnTo>
                  <a:pt x="0" y="104178"/>
                </a:lnTo>
                <a:lnTo>
                  <a:pt x="8187" y="63629"/>
                </a:lnTo>
                <a:lnTo>
                  <a:pt x="30514" y="30514"/>
                </a:lnTo>
                <a:lnTo>
                  <a:pt x="63629" y="8187"/>
                </a:lnTo>
                <a:lnTo>
                  <a:pt x="104178" y="0"/>
                </a:lnTo>
                <a:close/>
              </a:path>
            </a:pathLst>
          </a:custGeom>
          <a:ln w="28575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632200" y="2768600"/>
            <a:ext cx="607695" cy="3460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00965" marR="5080" indent="-88900">
              <a:lnSpc>
                <a:spcPts val="1200"/>
              </a:lnSpc>
              <a:spcBef>
                <a:spcPts val="240"/>
              </a:spcBef>
            </a:pPr>
            <a:r>
              <a:rPr dirty="0" sz="1100" spc="-5">
                <a:latin typeface="Arial"/>
                <a:cs typeface="Arial"/>
              </a:rPr>
              <a:t>Replicate  </a:t>
            </a:r>
            <a:r>
              <a:rPr dirty="0" sz="1100">
                <a:latin typeface="Arial"/>
                <a:cs typeface="Arial"/>
              </a:rPr>
              <a:t>scripts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100" y="1651000"/>
            <a:ext cx="137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223" y="2806801"/>
            <a:ext cx="1118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Production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45334" y="1702754"/>
            <a:ext cx="365760" cy="215900"/>
            <a:chOff x="6945334" y="1702754"/>
            <a:chExt cx="365760" cy="215900"/>
          </a:xfrm>
        </p:grpSpPr>
        <p:sp>
          <p:nvSpPr>
            <p:cNvPr id="14" name="object 14"/>
            <p:cNvSpPr/>
            <p:nvPr/>
          </p:nvSpPr>
          <p:spPr>
            <a:xfrm>
              <a:off x="6958037" y="1715465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59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958034" y="1715454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59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683487" y="1612900"/>
            <a:ext cx="809625" cy="3460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 indent="152400">
              <a:lnSpc>
                <a:spcPts val="1200"/>
              </a:lnSpc>
              <a:spcBef>
                <a:spcPts val="240"/>
              </a:spcBef>
            </a:pPr>
            <a:r>
              <a:rPr dirty="0" sz="1100" spc="-35">
                <a:latin typeface="Arial"/>
                <a:cs typeface="Arial"/>
              </a:rPr>
              <a:t>Test </a:t>
            </a:r>
            <a:r>
              <a:rPr dirty="0" sz="1100">
                <a:latin typeface="Arial"/>
                <a:cs typeface="Arial"/>
              </a:rPr>
              <a:t>set  </a:t>
            </a:r>
            <a:r>
              <a:rPr dirty="0" sz="1100" spc="-5">
                <a:latin typeface="Arial"/>
                <a:cs typeface="Arial"/>
              </a:rPr>
              <a:t>performance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45334" y="2858899"/>
            <a:ext cx="365760" cy="215900"/>
            <a:chOff x="6945334" y="2858899"/>
            <a:chExt cx="365760" cy="215900"/>
          </a:xfrm>
        </p:grpSpPr>
        <p:sp>
          <p:nvSpPr>
            <p:cNvPr id="18" name="object 18"/>
            <p:cNvSpPr/>
            <p:nvPr/>
          </p:nvSpPr>
          <p:spPr>
            <a:xfrm>
              <a:off x="6958038" y="2871596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59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58034" y="2871599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59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823200" y="2844800"/>
            <a:ext cx="5073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Product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11380" y="1709535"/>
            <a:ext cx="365760" cy="215900"/>
            <a:chOff x="4611380" y="1709535"/>
            <a:chExt cx="365760" cy="215900"/>
          </a:xfrm>
        </p:grpSpPr>
        <p:sp>
          <p:nvSpPr>
            <p:cNvPr id="22" name="object 22"/>
            <p:cNvSpPr/>
            <p:nvPr/>
          </p:nvSpPr>
          <p:spPr>
            <a:xfrm>
              <a:off x="4624082" y="1722234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0"/>
                  </a:move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24080" y="1722235"/>
              <a:ext cx="340360" cy="190500"/>
            </a:xfrm>
            <a:custGeom>
              <a:avLst/>
              <a:gdLst/>
              <a:ahLst/>
              <a:cxnLst/>
              <a:rect l="l" t="t" r="r" b="b"/>
              <a:pathLst>
                <a:path w="340360" h="190500">
                  <a:moveTo>
                    <a:pt x="244563" y="142875"/>
                  </a:moveTo>
                  <a:lnTo>
                    <a:pt x="244563" y="190500"/>
                  </a:lnTo>
                  <a:lnTo>
                    <a:pt x="339813" y="95250"/>
                  </a:lnTo>
                  <a:lnTo>
                    <a:pt x="244563" y="0"/>
                  </a:lnTo>
                  <a:lnTo>
                    <a:pt x="244563" y="47625"/>
                  </a:lnTo>
                  <a:lnTo>
                    <a:pt x="0" y="47625"/>
                  </a:lnTo>
                  <a:lnTo>
                    <a:pt x="0" y="142875"/>
                  </a:lnTo>
                  <a:lnTo>
                    <a:pt x="244563" y="1428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2858004" y="1697249"/>
            <a:ext cx="382270" cy="218440"/>
            <a:chOff x="2858004" y="1697249"/>
            <a:chExt cx="382270" cy="218440"/>
          </a:xfrm>
        </p:grpSpPr>
        <p:sp>
          <p:nvSpPr>
            <p:cNvPr id="25" name="object 25"/>
            <p:cNvSpPr/>
            <p:nvPr/>
          </p:nvSpPr>
          <p:spPr>
            <a:xfrm>
              <a:off x="2870695" y="1709940"/>
              <a:ext cx="356870" cy="193040"/>
            </a:xfrm>
            <a:custGeom>
              <a:avLst/>
              <a:gdLst/>
              <a:ahLst/>
              <a:cxnLst/>
              <a:rect l="l" t="t" r="r" b="b"/>
              <a:pathLst>
                <a:path w="356869" h="193039">
                  <a:moveTo>
                    <a:pt x="260184" y="0"/>
                  </a:moveTo>
                  <a:lnTo>
                    <a:pt x="260184" y="48133"/>
                  </a:lnTo>
                  <a:lnTo>
                    <a:pt x="0" y="48133"/>
                  </a:lnTo>
                  <a:lnTo>
                    <a:pt x="0" y="144399"/>
                  </a:lnTo>
                  <a:lnTo>
                    <a:pt x="260184" y="144399"/>
                  </a:lnTo>
                  <a:lnTo>
                    <a:pt x="260184" y="192532"/>
                  </a:lnTo>
                  <a:lnTo>
                    <a:pt x="356450" y="96266"/>
                  </a:lnTo>
                  <a:lnTo>
                    <a:pt x="260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70704" y="1709949"/>
              <a:ext cx="356870" cy="193040"/>
            </a:xfrm>
            <a:custGeom>
              <a:avLst/>
              <a:gdLst/>
              <a:ahLst/>
              <a:cxnLst/>
              <a:rect l="l" t="t" r="r" b="b"/>
              <a:pathLst>
                <a:path w="356869" h="193039">
                  <a:moveTo>
                    <a:pt x="260184" y="144399"/>
                  </a:moveTo>
                  <a:lnTo>
                    <a:pt x="260184" y="192532"/>
                  </a:lnTo>
                  <a:lnTo>
                    <a:pt x="356450" y="96266"/>
                  </a:lnTo>
                  <a:lnTo>
                    <a:pt x="260184" y="0"/>
                  </a:lnTo>
                  <a:lnTo>
                    <a:pt x="260184" y="48133"/>
                  </a:lnTo>
                  <a:lnTo>
                    <a:pt x="0" y="48133"/>
                  </a:lnTo>
                  <a:lnTo>
                    <a:pt x="0" y="144399"/>
                  </a:lnTo>
                  <a:lnTo>
                    <a:pt x="260184" y="14439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3458450" y="1491488"/>
            <a:ext cx="961390" cy="625475"/>
          </a:xfrm>
          <a:custGeom>
            <a:avLst/>
            <a:gdLst/>
            <a:ahLst/>
            <a:cxnLst/>
            <a:rect l="l" t="t" r="r" b="b"/>
            <a:pathLst>
              <a:path w="961389" h="625475">
                <a:moveTo>
                  <a:pt x="104178" y="0"/>
                </a:moveTo>
                <a:lnTo>
                  <a:pt x="856627" y="0"/>
                </a:lnTo>
                <a:lnTo>
                  <a:pt x="897176" y="8187"/>
                </a:lnTo>
                <a:lnTo>
                  <a:pt x="930290" y="30514"/>
                </a:lnTo>
                <a:lnTo>
                  <a:pt x="952618" y="63629"/>
                </a:lnTo>
                <a:lnTo>
                  <a:pt x="960805" y="104178"/>
                </a:lnTo>
                <a:lnTo>
                  <a:pt x="960805" y="520865"/>
                </a:lnTo>
                <a:lnTo>
                  <a:pt x="952618" y="561419"/>
                </a:lnTo>
                <a:lnTo>
                  <a:pt x="930290" y="594533"/>
                </a:lnTo>
                <a:lnTo>
                  <a:pt x="897176" y="616857"/>
                </a:lnTo>
                <a:lnTo>
                  <a:pt x="856627" y="625043"/>
                </a:lnTo>
                <a:lnTo>
                  <a:pt x="104178" y="625043"/>
                </a:lnTo>
                <a:lnTo>
                  <a:pt x="63629" y="616857"/>
                </a:lnTo>
                <a:lnTo>
                  <a:pt x="30514" y="594533"/>
                </a:lnTo>
                <a:lnTo>
                  <a:pt x="8187" y="561419"/>
                </a:lnTo>
                <a:lnTo>
                  <a:pt x="0" y="520865"/>
                </a:lnTo>
                <a:lnTo>
                  <a:pt x="0" y="104178"/>
                </a:lnTo>
                <a:lnTo>
                  <a:pt x="8187" y="63629"/>
                </a:lnTo>
                <a:lnTo>
                  <a:pt x="30514" y="30514"/>
                </a:lnTo>
                <a:lnTo>
                  <a:pt x="63629" y="8187"/>
                </a:lnTo>
                <a:lnTo>
                  <a:pt x="104178" y="0"/>
                </a:lnTo>
                <a:close/>
              </a:path>
            </a:pathLst>
          </a:custGeom>
          <a:ln w="28575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530612" y="1549400"/>
            <a:ext cx="809625" cy="4984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 marL="12065" marR="5080" indent="13335">
              <a:lnSpc>
                <a:spcPts val="1200"/>
              </a:lnSpc>
              <a:spcBef>
                <a:spcPts val="240"/>
              </a:spcBef>
            </a:pPr>
            <a:r>
              <a:rPr dirty="0" sz="1100">
                <a:latin typeface="Arial"/>
                <a:cs typeface="Arial"/>
              </a:rPr>
              <a:t>Pre-  </a:t>
            </a:r>
            <a:r>
              <a:rPr dirty="0" sz="1100" spc="-5">
                <a:latin typeface="Arial"/>
                <a:cs typeface="Arial"/>
              </a:rPr>
              <a:t>processing</a:t>
            </a:r>
            <a:r>
              <a:rPr dirty="0" sz="1100" spc="-9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  cripts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63900" y="3619500"/>
            <a:ext cx="13995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How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replicate?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84400" y="1485900"/>
            <a:ext cx="320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114854" y="1700641"/>
            <a:ext cx="459151" cy="424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032000" y="2641600"/>
            <a:ext cx="6388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New</a:t>
            </a:r>
            <a:r>
              <a:rPr dirty="0" sz="1100" spc="-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12492" y="2871594"/>
            <a:ext cx="459151" cy="424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134880" y="1256753"/>
            <a:ext cx="3776040" cy="2495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4853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POC </a:t>
            </a:r>
            <a:r>
              <a:rPr dirty="0" spc="-5"/>
              <a:t>and </a:t>
            </a:r>
            <a:r>
              <a:rPr dirty="0"/>
              <a:t>Production</a:t>
            </a:r>
            <a:r>
              <a:rPr dirty="0" spc="-90"/>
              <a:t> </a:t>
            </a:r>
            <a:r>
              <a:rPr dirty="0" spc="-5"/>
              <a:t>phases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700" y="1092200"/>
            <a:ext cx="2465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POC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(proof-of-concept):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700" y="2559697"/>
            <a:ext cx="7744459" cy="1252855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800">
                <a:latin typeface="Arial"/>
                <a:cs typeface="Arial"/>
              </a:rPr>
              <a:t>Production</a:t>
            </a:r>
            <a:r>
              <a:rPr dirty="0" sz="1800" spc="-5">
                <a:latin typeface="Arial"/>
                <a:cs typeface="Arial"/>
              </a:rPr>
              <a:t> phase:</a:t>
            </a:r>
            <a:endParaRPr sz="1800">
              <a:latin typeface="Arial"/>
              <a:cs typeface="Arial"/>
            </a:endParaRPr>
          </a:p>
          <a:p>
            <a:pPr marL="570865" marR="5080" indent="-317500">
              <a:lnSpc>
                <a:spcPts val="1900"/>
              </a:lnSpc>
              <a:spcBef>
                <a:spcPts val="915"/>
              </a:spcBef>
              <a:buChar char="!"/>
              <a:tabLst>
                <a:tab pos="570865" algn="l"/>
                <a:tab pos="571500" algn="l"/>
              </a:tabLst>
            </a:pPr>
            <a:r>
              <a:rPr dirty="0" sz="1600">
                <a:latin typeface="Arial"/>
                <a:cs typeface="Arial"/>
              </a:rPr>
              <a:t>After </a:t>
            </a:r>
            <a:r>
              <a:rPr dirty="0" sz="1600" spc="-5">
                <a:latin typeface="Arial"/>
                <a:cs typeface="Arial"/>
              </a:rPr>
              <a:t>project utility is established, use </a:t>
            </a:r>
            <a:r>
              <a:rPr dirty="0" sz="1600">
                <a:latin typeface="Arial"/>
                <a:cs typeface="Arial"/>
              </a:rPr>
              <a:t>more sophisticated tools to make sure the  </a:t>
            </a:r>
            <a:r>
              <a:rPr dirty="0" sz="1600" spc="-5">
                <a:latin typeface="Arial"/>
                <a:cs typeface="Arial"/>
              </a:rPr>
              <a:t>data pipeline 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replicable.</a:t>
            </a:r>
            <a:endParaRPr sz="1600">
              <a:latin typeface="Arial"/>
              <a:cs typeface="Arial"/>
            </a:endParaRPr>
          </a:p>
          <a:p>
            <a:pPr marL="570865" indent="-317500">
              <a:lnSpc>
                <a:spcPts val="1839"/>
              </a:lnSpc>
              <a:buChar char="!"/>
              <a:tabLst>
                <a:tab pos="570865" algn="l"/>
                <a:tab pos="571500" algn="l"/>
              </a:tabLst>
            </a:pPr>
            <a:r>
              <a:rPr dirty="0" sz="1600">
                <a:latin typeface="Arial"/>
                <a:cs typeface="Arial"/>
              </a:rPr>
              <a:t>E.g., </a:t>
            </a:r>
            <a:r>
              <a:rPr dirty="0" sz="1600" spc="-25">
                <a:latin typeface="Arial"/>
                <a:cs typeface="Arial"/>
              </a:rPr>
              <a:t>TensorFlow </a:t>
            </a:r>
            <a:r>
              <a:rPr dirty="0" sz="1600" spc="-10">
                <a:latin typeface="Arial"/>
                <a:cs typeface="Arial"/>
              </a:rPr>
              <a:t>Transform, </a:t>
            </a:r>
            <a:r>
              <a:rPr dirty="0" sz="1600">
                <a:latin typeface="Arial"/>
                <a:cs typeface="Arial"/>
              </a:rPr>
              <a:t>Apache Beam,</a:t>
            </a:r>
            <a:r>
              <a:rPr dirty="0" sz="1600" spc="-21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Airflow,….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000" y="1272539"/>
            <a:ext cx="7178675" cy="110490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Goal </a:t>
            </a:r>
            <a:r>
              <a:rPr dirty="0" sz="1600" spc="-5">
                <a:latin typeface="Arial"/>
                <a:cs typeface="Arial"/>
              </a:rPr>
              <a:t>is </a:t>
            </a:r>
            <a:r>
              <a:rPr dirty="0" sz="1600">
                <a:latin typeface="Arial"/>
                <a:cs typeface="Arial"/>
              </a:rPr>
              <a:t>to </a:t>
            </a:r>
            <a:r>
              <a:rPr dirty="0" sz="1600" spc="-5">
                <a:latin typeface="Arial"/>
                <a:cs typeface="Arial"/>
              </a:rPr>
              <a:t>decide if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5">
                <a:latin typeface="Arial"/>
                <a:cs typeface="Arial"/>
              </a:rPr>
              <a:t>application is workable and worth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deploying.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8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Focus </a:t>
            </a:r>
            <a:r>
              <a:rPr dirty="0" sz="1600" spc="-5">
                <a:latin typeface="Arial"/>
                <a:cs typeface="Arial"/>
              </a:rPr>
              <a:t>on getting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5">
                <a:latin typeface="Arial"/>
                <a:cs typeface="Arial"/>
              </a:rPr>
              <a:t>prototype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work!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9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It's </a:t>
            </a:r>
            <a:r>
              <a:rPr dirty="0" sz="1600" spc="-5">
                <a:latin typeface="Arial"/>
                <a:cs typeface="Arial"/>
              </a:rPr>
              <a:t>ok if data pre-processing is </a:t>
            </a:r>
            <a:r>
              <a:rPr dirty="0" sz="1600">
                <a:latin typeface="Arial"/>
                <a:cs typeface="Arial"/>
              </a:rPr>
              <a:t>manual. But take </a:t>
            </a:r>
            <a:r>
              <a:rPr dirty="0" sz="1600" spc="-5">
                <a:latin typeface="Arial"/>
                <a:cs typeface="Arial"/>
              </a:rPr>
              <a:t>extensive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notes/comments.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2632" y="1684075"/>
            <a:ext cx="5311800" cy="114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87"/>
            <a:ext cx="9144000" cy="580390"/>
            <a:chOff x="0" y="4563287"/>
            <a:chExt cx="9144000" cy="580390"/>
          </a:xfrm>
        </p:grpSpPr>
        <p:sp>
          <p:nvSpPr>
            <p:cNvPr id="3" name="object 3"/>
            <p:cNvSpPr/>
            <p:nvPr/>
          </p:nvSpPr>
          <p:spPr>
            <a:xfrm>
              <a:off x="0" y="4563287"/>
              <a:ext cx="9144000" cy="5802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1698" y="4694798"/>
              <a:ext cx="1471904" cy="330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93700" y="355600"/>
            <a:ext cx="43884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Iguana </a:t>
            </a:r>
            <a:r>
              <a:rPr dirty="0" sz="3000" spc="-5">
                <a:latin typeface="Arial"/>
                <a:cs typeface="Arial"/>
              </a:rPr>
              <a:t>detection</a:t>
            </a:r>
            <a:r>
              <a:rPr dirty="0" sz="3000" spc="-95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example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700" y="3517900"/>
            <a:ext cx="4399915" cy="56705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456565" marR="5080" indent="-444500">
              <a:lnSpc>
                <a:spcPts val="2100"/>
              </a:lnSpc>
              <a:spcBef>
                <a:spcPts val="220"/>
              </a:spcBef>
            </a:pPr>
            <a:r>
              <a:rPr dirty="0" sz="1800" spc="-5">
                <a:latin typeface="Arial"/>
                <a:cs typeface="Arial"/>
              </a:rPr>
              <a:t>Labeling instructions: </a:t>
            </a:r>
            <a:r>
              <a:rPr dirty="0" sz="1800">
                <a:latin typeface="Arial"/>
                <a:cs typeface="Arial"/>
              </a:rPr>
              <a:t>"Use </a:t>
            </a:r>
            <a:r>
              <a:rPr dirty="0" sz="1800" spc="-5">
                <a:latin typeface="Arial"/>
                <a:cs typeface="Arial"/>
              </a:rPr>
              <a:t>bounding boxes 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indicate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position of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iguanas"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5583" y="1389684"/>
            <a:ext cx="3000438" cy="1922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651133" y="1061440"/>
            <a:ext cx="2014220" cy="1290320"/>
            <a:chOff x="4651133" y="1061440"/>
            <a:chExt cx="2014220" cy="1290320"/>
          </a:xfrm>
        </p:grpSpPr>
        <p:sp>
          <p:nvSpPr>
            <p:cNvPr id="9" name="object 9"/>
            <p:cNvSpPr/>
            <p:nvPr/>
          </p:nvSpPr>
          <p:spPr>
            <a:xfrm>
              <a:off x="4651133" y="1061440"/>
              <a:ext cx="2014004" cy="12902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03317" y="1150327"/>
              <a:ext cx="876935" cy="1077595"/>
            </a:xfrm>
            <a:custGeom>
              <a:avLst/>
              <a:gdLst/>
              <a:ahLst/>
              <a:cxnLst/>
              <a:rect l="l" t="t" r="r" b="b"/>
              <a:pathLst>
                <a:path w="876935" h="1077595">
                  <a:moveTo>
                    <a:pt x="0" y="0"/>
                  </a:moveTo>
                  <a:lnTo>
                    <a:pt x="876871" y="0"/>
                  </a:lnTo>
                  <a:lnTo>
                    <a:pt x="876871" y="1077061"/>
                  </a:lnTo>
                  <a:lnTo>
                    <a:pt x="0" y="107706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24702" y="1150327"/>
              <a:ext cx="1010285" cy="1024255"/>
            </a:xfrm>
            <a:custGeom>
              <a:avLst/>
              <a:gdLst/>
              <a:ahLst/>
              <a:cxnLst/>
              <a:rect l="l" t="t" r="r" b="b"/>
              <a:pathLst>
                <a:path w="1010284" h="1024255">
                  <a:moveTo>
                    <a:pt x="0" y="0"/>
                  </a:moveTo>
                  <a:lnTo>
                    <a:pt x="1010272" y="0"/>
                  </a:lnTo>
                  <a:lnTo>
                    <a:pt x="1010272" y="1024153"/>
                  </a:lnTo>
                  <a:lnTo>
                    <a:pt x="0" y="1024153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6867359" y="1061440"/>
            <a:ext cx="2014220" cy="1290320"/>
            <a:chOff x="6867359" y="1061440"/>
            <a:chExt cx="2014220" cy="1290320"/>
          </a:xfrm>
        </p:grpSpPr>
        <p:sp>
          <p:nvSpPr>
            <p:cNvPr id="13" name="object 13"/>
            <p:cNvSpPr/>
            <p:nvPr/>
          </p:nvSpPr>
          <p:spPr>
            <a:xfrm>
              <a:off x="6867359" y="1061440"/>
              <a:ext cx="2014004" cy="12902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925589" y="1150327"/>
              <a:ext cx="1906905" cy="1077595"/>
            </a:xfrm>
            <a:custGeom>
              <a:avLst/>
              <a:gdLst/>
              <a:ahLst/>
              <a:cxnLst/>
              <a:rect l="l" t="t" r="r" b="b"/>
              <a:pathLst>
                <a:path w="1906904" h="1077595">
                  <a:moveTo>
                    <a:pt x="0" y="0"/>
                  </a:moveTo>
                  <a:lnTo>
                    <a:pt x="1906714" y="0"/>
                  </a:lnTo>
                  <a:lnTo>
                    <a:pt x="1906714" y="1077061"/>
                  </a:lnTo>
                  <a:lnTo>
                    <a:pt x="0" y="107706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846567" y="1142085"/>
              <a:ext cx="1010285" cy="1024255"/>
            </a:xfrm>
            <a:custGeom>
              <a:avLst/>
              <a:gdLst/>
              <a:ahLst/>
              <a:cxnLst/>
              <a:rect l="l" t="t" r="r" b="b"/>
              <a:pathLst>
                <a:path w="1010284" h="1024255">
                  <a:moveTo>
                    <a:pt x="0" y="0"/>
                  </a:moveTo>
                  <a:lnTo>
                    <a:pt x="1010272" y="0"/>
                  </a:lnTo>
                  <a:lnTo>
                    <a:pt x="1010272" y="1024153"/>
                  </a:lnTo>
                  <a:lnTo>
                    <a:pt x="0" y="1024153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5693308" y="2534132"/>
            <a:ext cx="2014220" cy="1290320"/>
            <a:chOff x="5693308" y="2534132"/>
            <a:chExt cx="2014220" cy="1290320"/>
          </a:xfrm>
        </p:grpSpPr>
        <p:sp>
          <p:nvSpPr>
            <p:cNvPr id="17" name="object 17"/>
            <p:cNvSpPr/>
            <p:nvPr/>
          </p:nvSpPr>
          <p:spPr>
            <a:xfrm>
              <a:off x="5693308" y="2534132"/>
              <a:ext cx="2014004" cy="12902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746953" y="2616860"/>
              <a:ext cx="1906905" cy="1077595"/>
            </a:xfrm>
            <a:custGeom>
              <a:avLst/>
              <a:gdLst/>
              <a:ahLst/>
              <a:cxnLst/>
              <a:rect l="l" t="t" r="r" b="b"/>
              <a:pathLst>
                <a:path w="1906904" h="1077595">
                  <a:moveTo>
                    <a:pt x="0" y="0"/>
                  </a:moveTo>
                  <a:lnTo>
                    <a:pt x="1906714" y="0"/>
                  </a:lnTo>
                  <a:lnTo>
                    <a:pt x="1906714" y="1077061"/>
                  </a:lnTo>
                  <a:lnTo>
                    <a:pt x="0" y="107706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3266440" marR="5080" indent="546100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Label and  organize</a:t>
            </a:r>
            <a:r>
              <a:rPr dirty="0" spc="-100"/>
              <a:t> </a:t>
            </a:r>
            <a:r>
              <a:rPr dirty="0" spc="-5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0" y="2675127"/>
            <a:ext cx="5640705" cy="1097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663064" marR="5080" indent="-1651000">
              <a:lnSpc>
                <a:spcPct val="100000"/>
              </a:lnSpc>
              <a:spcBef>
                <a:spcPts val="135"/>
              </a:spcBef>
            </a:pPr>
            <a:r>
              <a:rPr dirty="0" sz="3500" spc="10">
                <a:latin typeface="Arial"/>
                <a:cs typeface="Arial"/>
              </a:rPr>
              <a:t>Meta-data, data provenance  </a:t>
            </a:r>
            <a:r>
              <a:rPr dirty="0" sz="3500" spc="15">
                <a:latin typeface="Arial"/>
                <a:cs typeface="Arial"/>
              </a:rPr>
              <a:t>and</a:t>
            </a:r>
            <a:r>
              <a:rPr dirty="0" sz="3500">
                <a:latin typeface="Arial"/>
                <a:cs typeface="Arial"/>
              </a:rPr>
              <a:t> </a:t>
            </a:r>
            <a:r>
              <a:rPr dirty="0" sz="3500" spc="15">
                <a:latin typeface="Arial"/>
                <a:cs typeface="Arial"/>
              </a:rPr>
              <a:t>lineage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 pipeline</a:t>
            </a:r>
            <a:r>
              <a:rPr dirty="0" spc="-90"/>
              <a:t> </a:t>
            </a:r>
            <a:r>
              <a:rPr dirty="0" spc="-5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2146300"/>
            <a:ext cx="685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User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2000" y="2527300"/>
            <a:ext cx="652780" cy="38671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77165" marR="5080" indent="-165100">
              <a:lnSpc>
                <a:spcPts val="1400"/>
              </a:lnSpc>
              <a:spcBef>
                <a:spcPts val="180"/>
              </a:spcBef>
            </a:pPr>
            <a:r>
              <a:rPr dirty="0" sz="1200">
                <a:latin typeface="Arial"/>
                <a:cs typeface="Arial"/>
              </a:rPr>
              <a:t>ID</a:t>
            </a:r>
            <a:r>
              <a:rPr dirty="0" sz="1200" spc="-9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merge  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3854631"/>
            <a:ext cx="3899535" cy="613410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600">
                <a:latin typeface="Arial"/>
                <a:cs typeface="Arial"/>
              </a:rPr>
              <a:t>Keep track </a:t>
            </a:r>
            <a:r>
              <a:rPr dirty="0" sz="1600" spc="-5">
                <a:latin typeface="Arial"/>
                <a:cs typeface="Arial"/>
              </a:rPr>
              <a:t>of data provenance and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lineage</a:t>
            </a:r>
            <a:endParaRPr sz="1600">
              <a:latin typeface="Arial"/>
              <a:cs typeface="Arial"/>
            </a:endParaRPr>
          </a:p>
          <a:p>
            <a:pPr marL="1752600">
              <a:lnSpc>
                <a:spcPct val="100000"/>
              </a:lnSpc>
              <a:spcBef>
                <a:spcPts val="480"/>
              </a:spcBef>
            </a:pPr>
            <a:r>
              <a:rPr dirty="0" sz="1400" spc="-5">
                <a:latin typeface="Arial"/>
                <a:cs typeface="Arial"/>
              </a:rPr>
              <a:t>where it </a:t>
            </a:r>
            <a:r>
              <a:rPr dirty="0" sz="1400">
                <a:latin typeface="Arial"/>
                <a:cs typeface="Arial"/>
              </a:rPr>
              <a:t>comes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7750" y="4229100"/>
            <a:ext cx="14687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sequence </a:t>
            </a:r>
            <a:r>
              <a:rPr dirty="0" sz="1400" spc="-5">
                <a:latin typeface="Arial"/>
                <a:cs typeface="Arial"/>
              </a:rPr>
              <a:t>of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steps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303" y="1740166"/>
            <a:ext cx="968375" cy="398780"/>
          </a:xfrm>
          <a:custGeom>
            <a:avLst/>
            <a:gdLst/>
            <a:ahLst/>
            <a:cxnLst/>
            <a:rect l="l" t="t" r="r" b="b"/>
            <a:pathLst>
              <a:path w="968375" h="398780">
                <a:moveTo>
                  <a:pt x="66370" y="0"/>
                </a:moveTo>
                <a:lnTo>
                  <a:pt x="901534" y="0"/>
                </a:lnTo>
                <a:lnTo>
                  <a:pt x="927367" y="5216"/>
                </a:lnTo>
                <a:lnTo>
                  <a:pt x="948464" y="19440"/>
                </a:lnTo>
                <a:lnTo>
                  <a:pt x="962688" y="40537"/>
                </a:lnTo>
                <a:lnTo>
                  <a:pt x="967905" y="66370"/>
                </a:lnTo>
                <a:lnTo>
                  <a:pt x="967905" y="331863"/>
                </a:lnTo>
                <a:lnTo>
                  <a:pt x="962688" y="357696"/>
                </a:lnTo>
                <a:lnTo>
                  <a:pt x="948464" y="378793"/>
                </a:lnTo>
                <a:lnTo>
                  <a:pt x="927367" y="393017"/>
                </a:lnTo>
                <a:lnTo>
                  <a:pt x="901534" y="398233"/>
                </a:lnTo>
                <a:lnTo>
                  <a:pt x="66370" y="398233"/>
                </a:lnTo>
                <a:lnTo>
                  <a:pt x="40537" y="393017"/>
                </a:lnTo>
                <a:lnTo>
                  <a:pt x="19440" y="378793"/>
                </a:lnTo>
                <a:lnTo>
                  <a:pt x="5216" y="357696"/>
                </a:lnTo>
                <a:lnTo>
                  <a:pt x="0" y="331863"/>
                </a:lnTo>
                <a:lnTo>
                  <a:pt x="0" y="66370"/>
                </a:lnTo>
                <a:lnTo>
                  <a:pt x="5216" y="40537"/>
                </a:lnTo>
                <a:lnTo>
                  <a:pt x="19440" y="19440"/>
                </a:lnTo>
                <a:lnTo>
                  <a:pt x="40537" y="5216"/>
                </a:lnTo>
                <a:lnTo>
                  <a:pt x="66370" y="0"/>
                </a:lnTo>
                <a:close/>
              </a:path>
            </a:pathLst>
          </a:custGeom>
          <a:ln w="25400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7500" y="1828800"/>
            <a:ext cx="638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ML</a:t>
            </a:r>
            <a:r>
              <a:rPr dirty="0" sz="1200" spc="-1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93264" y="3164433"/>
            <a:ext cx="968375" cy="410845"/>
          </a:xfrm>
          <a:custGeom>
            <a:avLst/>
            <a:gdLst/>
            <a:ahLst/>
            <a:cxnLst/>
            <a:rect l="l" t="t" r="r" b="b"/>
            <a:pathLst>
              <a:path w="968375" h="410845">
                <a:moveTo>
                  <a:pt x="68414" y="0"/>
                </a:moveTo>
                <a:lnTo>
                  <a:pt x="899490" y="0"/>
                </a:lnTo>
                <a:lnTo>
                  <a:pt x="926124" y="5376"/>
                </a:lnTo>
                <a:lnTo>
                  <a:pt x="947870" y="20039"/>
                </a:lnTo>
                <a:lnTo>
                  <a:pt x="962530" y="41785"/>
                </a:lnTo>
                <a:lnTo>
                  <a:pt x="967905" y="68414"/>
                </a:lnTo>
                <a:lnTo>
                  <a:pt x="967905" y="342074"/>
                </a:lnTo>
                <a:lnTo>
                  <a:pt x="962530" y="368703"/>
                </a:lnTo>
                <a:lnTo>
                  <a:pt x="947870" y="390450"/>
                </a:lnTo>
                <a:lnTo>
                  <a:pt x="926124" y="405112"/>
                </a:lnTo>
                <a:lnTo>
                  <a:pt x="899490" y="410489"/>
                </a:lnTo>
                <a:lnTo>
                  <a:pt x="68414" y="410489"/>
                </a:lnTo>
                <a:lnTo>
                  <a:pt x="41785" y="405112"/>
                </a:lnTo>
                <a:lnTo>
                  <a:pt x="20039" y="390450"/>
                </a:lnTo>
                <a:lnTo>
                  <a:pt x="5376" y="368703"/>
                </a:lnTo>
                <a:lnTo>
                  <a:pt x="0" y="342074"/>
                </a:lnTo>
                <a:lnTo>
                  <a:pt x="0" y="68414"/>
                </a:lnTo>
                <a:lnTo>
                  <a:pt x="5376" y="41785"/>
                </a:lnTo>
                <a:lnTo>
                  <a:pt x="20039" y="20039"/>
                </a:lnTo>
                <a:lnTo>
                  <a:pt x="41785" y="5376"/>
                </a:lnTo>
                <a:lnTo>
                  <a:pt x="68414" y="0"/>
                </a:lnTo>
                <a:close/>
              </a:path>
            </a:pathLst>
          </a:custGeom>
          <a:ln w="25400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62300" y="3263900"/>
            <a:ext cx="638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ML</a:t>
            </a:r>
            <a:r>
              <a:rPr dirty="0" sz="1200" spc="-1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0321" y="1434795"/>
            <a:ext cx="968375" cy="398780"/>
          </a:xfrm>
          <a:custGeom>
            <a:avLst/>
            <a:gdLst/>
            <a:ahLst/>
            <a:cxnLst/>
            <a:rect l="l" t="t" r="r" b="b"/>
            <a:pathLst>
              <a:path w="968375" h="398780">
                <a:moveTo>
                  <a:pt x="66370" y="0"/>
                </a:moveTo>
                <a:lnTo>
                  <a:pt x="901534" y="0"/>
                </a:lnTo>
                <a:lnTo>
                  <a:pt x="927367" y="5216"/>
                </a:lnTo>
                <a:lnTo>
                  <a:pt x="948464" y="19440"/>
                </a:lnTo>
                <a:lnTo>
                  <a:pt x="962688" y="40537"/>
                </a:lnTo>
                <a:lnTo>
                  <a:pt x="967905" y="66370"/>
                </a:lnTo>
                <a:lnTo>
                  <a:pt x="967905" y="331863"/>
                </a:lnTo>
                <a:lnTo>
                  <a:pt x="962688" y="357704"/>
                </a:lnTo>
                <a:lnTo>
                  <a:pt x="948464" y="378804"/>
                </a:lnTo>
                <a:lnTo>
                  <a:pt x="927367" y="393030"/>
                </a:lnTo>
                <a:lnTo>
                  <a:pt x="901534" y="398246"/>
                </a:lnTo>
                <a:lnTo>
                  <a:pt x="66370" y="398246"/>
                </a:lnTo>
                <a:lnTo>
                  <a:pt x="40537" y="393030"/>
                </a:lnTo>
                <a:lnTo>
                  <a:pt x="19440" y="378804"/>
                </a:lnTo>
                <a:lnTo>
                  <a:pt x="5216" y="357704"/>
                </a:lnTo>
                <a:lnTo>
                  <a:pt x="0" y="331863"/>
                </a:lnTo>
                <a:lnTo>
                  <a:pt x="0" y="66370"/>
                </a:lnTo>
                <a:lnTo>
                  <a:pt x="5216" y="40537"/>
                </a:lnTo>
                <a:lnTo>
                  <a:pt x="19440" y="19440"/>
                </a:lnTo>
                <a:lnTo>
                  <a:pt x="40537" y="5216"/>
                </a:lnTo>
                <a:lnTo>
                  <a:pt x="66370" y="0"/>
                </a:lnTo>
                <a:close/>
              </a:path>
            </a:pathLst>
          </a:custGeom>
          <a:ln w="25400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69088" y="1397913"/>
            <a:ext cx="188222" cy="147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5227" y="1756416"/>
            <a:ext cx="188222" cy="14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162350" y="1905050"/>
            <a:ext cx="661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user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5793" y="2043944"/>
            <a:ext cx="188222" cy="14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45793" y="1676297"/>
            <a:ext cx="188222" cy="14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76374" y="2845854"/>
            <a:ext cx="968375" cy="398780"/>
          </a:xfrm>
          <a:custGeom>
            <a:avLst/>
            <a:gdLst/>
            <a:ahLst/>
            <a:cxnLst/>
            <a:rect l="l" t="t" r="r" b="b"/>
            <a:pathLst>
              <a:path w="968375" h="398780">
                <a:moveTo>
                  <a:pt x="66370" y="0"/>
                </a:moveTo>
                <a:lnTo>
                  <a:pt x="901534" y="0"/>
                </a:lnTo>
                <a:lnTo>
                  <a:pt x="927367" y="5216"/>
                </a:lnTo>
                <a:lnTo>
                  <a:pt x="948464" y="19440"/>
                </a:lnTo>
                <a:lnTo>
                  <a:pt x="962688" y="40537"/>
                </a:lnTo>
                <a:lnTo>
                  <a:pt x="967905" y="66370"/>
                </a:lnTo>
                <a:lnTo>
                  <a:pt x="967905" y="331863"/>
                </a:lnTo>
                <a:lnTo>
                  <a:pt x="962688" y="357704"/>
                </a:lnTo>
                <a:lnTo>
                  <a:pt x="948464" y="378804"/>
                </a:lnTo>
                <a:lnTo>
                  <a:pt x="927367" y="393030"/>
                </a:lnTo>
                <a:lnTo>
                  <a:pt x="901534" y="398246"/>
                </a:lnTo>
                <a:lnTo>
                  <a:pt x="66370" y="398246"/>
                </a:lnTo>
                <a:lnTo>
                  <a:pt x="40537" y="393030"/>
                </a:lnTo>
                <a:lnTo>
                  <a:pt x="19440" y="378804"/>
                </a:lnTo>
                <a:lnTo>
                  <a:pt x="5216" y="357704"/>
                </a:lnTo>
                <a:lnTo>
                  <a:pt x="0" y="331863"/>
                </a:lnTo>
                <a:lnTo>
                  <a:pt x="0" y="66370"/>
                </a:lnTo>
                <a:lnTo>
                  <a:pt x="5216" y="40537"/>
                </a:lnTo>
                <a:lnTo>
                  <a:pt x="19440" y="19440"/>
                </a:lnTo>
                <a:lnTo>
                  <a:pt x="40537" y="5216"/>
                </a:lnTo>
                <a:lnTo>
                  <a:pt x="66370" y="0"/>
                </a:lnTo>
                <a:close/>
              </a:path>
            </a:pathLst>
          </a:custGeom>
          <a:ln w="25400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533900" y="2844800"/>
            <a:ext cx="652780" cy="38671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14300" marR="5080" indent="-102235">
              <a:lnSpc>
                <a:spcPts val="1400"/>
              </a:lnSpc>
              <a:spcBef>
                <a:spcPts val="180"/>
              </a:spcBef>
            </a:pPr>
            <a:r>
              <a:rPr dirty="0" sz="1200">
                <a:latin typeface="Arial"/>
                <a:cs typeface="Arial"/>
              </a:rPr>
              <a:t>ID</a:t>
            </a:r>
            <a:r>
              <a:rPr dirty="0" sz="1200" spc="-9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merge  model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46781" y="3169189"/>
            <a:ext cx="188222" cy="14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46781" y="2801529"/>
            <a:ext cx="188222" cy="14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283200" y="2209800"/>
            <a:ext cx="1101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Clean user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37430" y="1912856"/>
            <a:ext cx="935355" cy="292735"/>
            <a:chOff x="4237430" y="1912856"/>
            <a:chExt cx="935355" cy="292735"/>
          </a:xfrm>
        </p:grpSpPr>
        <p:sp>
          <p:nvSpPr>
            <p:cNvPr id="23" name="object 23"/>
            <p:cNvSpPr/>
            <p:nvPr/>
          </p:nvSpPr>
          <p:spPr>
            <a:xfrm>
              <a:off x="4250131" y="1925561"/>
              <a:ext cx="909955" cy="267335"/>
            </a:xfrm>
            <a:custGeom>
              <a:avLst/>
              <a:gdLst/>
              <a:ahLst/>
              <a:cxnLst/>
              <a:rect l="l" t="t" r="r" b="b"/>
              <a:pathLst>
                <a:path w="909954" h="267335">
                  <a:moveTo>
                    <a:pt x="7835" y="0"/>
                  </a:moveTo>
                  <a:lnTo>
                    <a:pt x="0" y="31026"/>
                  </a:lnTo>
                  <a:lnTo>
                    <a:pt x="874572" y="251637"/>
                  </a:lnTo>
                  <a:lnTo>
                    <a:pt x="870648" y="267157"/>
                  </a:lnTo>
                  <a:lnTo>
                    <a:pt x="909510" y="243954"/>
                  </a:lnTo>
                  <a:lnTo>
                    <a:pt x="886307" y="205092"/>
                  </a:lnTo>
                  <a:lnTo>
                    <a:pt x="882396" y="220611"/>
                  </a:lnTo>
                  <a:lnTo>
                    <a:pt x="78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250130" y="1925556"/>
              <a:ext cx="909955" cy="267335"/>
            </a:xfrm>
            <a:custGeom>
              <a:avLst/>
              <a:gdLst/>
              <a:ahLst/>
              <a:cxnLst/>
              <a:rect l="l" t="t" r="r" b="b"/>
              <a:pathLst>
                <a:path w="909954" h="267335">
                  <a:moveTo>
                    <a:pt x="882398" y="220613"/>
                  </a:moveTo>
                  <a:lnTo>
                    <a:pt x="886312" y="205097"/>
                  </a:lnTo>
                  <a:lnTo>
                    <a:pt x="909516" y="243957"/>
                  </a:lnTo>
                  <a:lnTo>
                    <a:pt x="870656" y="267161"/>
                  </a:lnTo>
                  <a:lnTo>
                    <a:pt x="874570" y="251645"/>
                  </a:lnTo>
                  <a:lnTo>
                    <a:pt x="0" y="31031"/>
                  </a:lnTo>
                  <a:lnTo>
                    <a:pt x="7827" y="0"/>
                  </a:lnTo>
                  <a:lnTo>
                    <a:pt x="882398" y="22061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5355841" y="2594471"/>
            <a:ext cx="162602" cy="171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22302" y="2631503"/>
            <a:ext cx="1165860" cy="429259"/>
          </a:xfrm>
          <a:custGeom>
            <a:avLst/>
            <a:gdLst/>
            <a:ahLst/>
            <a:cxnLst/>
            <a:rect l="l" t="t" r="r" b="b"/>
            <a:pathLst>
              <a:path w="1165859" h="429260">
                <a:moveTo>
                  <a:pt x="71450" y="0"/>
                </a:moveTo>
                <a:lnTo>
                  <a:pt x="1093965" y="0"/>
                </a:lnTo>
                <a:lnTo>
                  <a:pt x="1121776" y="5615"/>
                </a:lnTo>
                <a:lnTo>
                  <a:pt x="1144487" y="20928"/>
                </a:lnTo>
                <a:lnTo>
                  <a:pt x="1159800" y="43639"/>
                </a:lnTo>
                <a:lnTo>
                  <a:pt x="1165415" y="71450"/>
                </a:lnTo>
                <a:lnTo>
                  <a:pt x="1165415" y="357251"/>
                </a:lnTo>
                <a:lnTo>
                  <a:pt x="1159800" y="385061"/>
                </a:lnTo>
                <a:lnTo>
                  <a:pt x="1144487" y="407773"/>
                </a:lnTo>
                <a:lnTo>
                  <a:pt x="1121776" y="423086"/>
                </a:lnTo>
                <a:lnTo>
                  <a:pt x="1093965" y="428701"/>
                </a:lnTo>
                <a:lnTo>
                  <a:pt x="71450" y="428701"/>
                </a:lnTo>
                <a:lnTo>
                  <a:pt x="43639" y="423086"/>
                </a:lnTo>
                <a:lnTo>
                  <a:pt x="20928" y="407773"/>
                </a:lnTo>
                <a:lnTo>
                  <a:pt x="5615" y="385061"/>
                </a:lnTo>
                <a:lnTo>
                  <a:pt x="0" y="357251"/>
                </a:lnTo>
                <a:lnTo>
                  <a:pt x="0" y="71450"/>
                </a:lnTo>
                <a:lnTo>
                  <a:pt x="5615" y="43639"/>
                </a:lnTo>
                <a:lnTo>
                  <a:pt x="20928" y="20928"/>
                </a:lnTo>
                <a:lnTo>
                  <a:pt x="43639" y="5615"/>
                </a:lnTo>
                <a:lnTo>
                  <a:pt x="71450" y="0"/>
                </a:lnTo>
                <a:close/>
              </a:path>
            </a:pathLst>
          </a:custGeom>
          <a:ln w="25400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21500" y="2641600"/>
            <a:ext cx="771525" cy="38671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77165" marR="5080" indent="-165100">
              <a:lnSpc>
                <a:spcPts val="1400"/>
              </a:lnSpc>
              <a:spcBef>
                <a:spcPts val="180"/>
              </a:spcBef>
            </a:pPr>
            <a:r>
              <a:rPr dirty="0" sz="1200">
                <a:latin typeface="Arial"/>
                <a:cs typeface="Arial"/>
              </a:rPr>
              <a:t>Job</a:t>
            </a:r>
            <a:r>
              <a:rPr dirty="0" sz="1200" spc="-9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search  model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22311" y="3053843"/>
            <a:ext cx="162602" cy="171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86313" y="2612407"/>
            <a:ext cx="188233" cy="147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216900" y="2730500"/>
            <a:ext cx="9055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Predictions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65103" y="2812627"/>
            <a:ext cx="207327" cy="93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77800" y="799253"/>
            <a:ext cx="6770370" cy="113665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705"/>
              </a:spcBef>
            </a:pPr>
            <a:r>
              <a:rPr dirty="0" sz="1400" spc="-35">
                <a:latin typeface="Arial"/>
                <a:cs typeface="Arial"/>
              </a:rPr>
              <a:t>Task: </a:t>
            </a:r>
            <a:r>
              <a:rPr dirty="0" sz="1400">
                <a:latin typeface="Arial"/>
                <a:cs typeface="Arial"/>
              </a:rPr>
              <a:t>Predict </a:t>
            </a:r>
            <a:r>
              <a:rPr dirty="0" sz="1400" spc="-5">
                <a:latin typeface="Arial"/>
                <a:cs typeface="Arial"/>
              </a:rPr>
              <a:t>if </a:t>
            </a:r>
            <a:r>
              <a:rPr dirty="0" sz="1400">
                <a:latin typeface="Arial"/>
                <a:cs typeface="Arial"/>
              </a:rPr>
              <a:t>someone </a:t>
            </a:r>
            <a:r>
              <a:rPr dirty="0" sz="1400" spc="-5">
                <a:latin typeface="Arial"/>
                <a:cs typeface="Arial"/>
              </a:rPr>
              <a:t>is looking </a:t>
            </a:r>
            <a:r>
              <a:rPr dirty="0" sz="1400">
                <a:latin typeface="Arial"/>
                <a:cs typeface="Arial"/>
              </a:rPr>
              <a:t>for a </a:t>
            </a:r>
            <a:r>
              <a:rPr dirty="0" sz="1400" spc="-5">
                <a:latin typeface="Arial"/>
                <a:cs typeface="Arial"/>
              </a:rPr>
              <a:t>job. </a:t>
            </a:r>
            <a:r>
              <a:rPr dirty="0" sz="1400">
                <a:latin typeface="Arial"/>
                <a:cs typeface="Arial"/>
              </a:rPr>
              <a:t>( </a:t>
            </a:r>
            <a:r>
              <a:rPr dirty="0" sz="1400" i="1">
                <a:latin typeface="Times New Roman"/>
                <a:cs typeface="Times New Roman"/>
              </a:rPr>
              <a:t>x </a:t>
            </a:r>
            <a:r>
              <a:rPr dirty="0" sz="1400">
                <a:latin typeface="Arial"/>
                <a:cs typeface="Arial"/>
              </a:rPr>
              <a:t>= </a:t>
            </a:r>
            <a:r>
              <a:rPr dirty="0" sz="1400" spc="-5">
                <a:latin typeface="Arial"/>
                <a:cs typeface="Arial"/>
              </a:rPr>
              <a:t>user data, </a:t>
            </a:r>
            <a:r>
              <a:rPr dirty="0" sz="1400" i="1">
                <a:latin typeface="Times New Roman"/>
                <a:cs typeface="Times New Roman"/>
              </a:rPr>
              <a:t>y </a:t>
            </a:r>
            <a:r>
              <a:rPr dirty="0" sz="1400">
                <a:latin typeface="Arial"/>
                <a:cs typeface="Arial"/>
              </a:rPr>
              <a:t>= </a:t>
            </a:r>
            <a:r>
              <a:rPr dirty="0" sz="1400" spc="-5">
                <a:latin typeface="Arial"/>
                <a:cs typeface="Arial"/>
              </a:rPr>
              <a:t>looking </a:t>
            </a:r>
            <a:r>
              <a:rPr dirty="0" sz="1400">
                <a:latin typeface="Arial"/>
                <a:cs typeface="Arial"/>
              </a:rPr>
              <a:t>for a </a:t>
            </a:r>
            <a:r>
              <a:rPr dirty="0" sz="1400" spc="-5">
                <a:latin typeface="Arial"/>
                <a:cs typeface="Arial"/>
              </a:rPr>
              <a:t>job?</a:t>
            </a:r>
            <a:r>
              <a:rPr dirty="0" sz="1400" spc="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200">
                <a:latin typeface="Arial"/>
                <a:cs typeface="Arial"/>
              </a:rPr>
              <a:t>Spam</a:t>
            </a:r>
            <a:r>
              <a:rPr dirty="0" sz="1200" spc="-5">
                <a:latin typeface="Arial"/>
                <a:cs typeface="Arial"/>
              </a:rPr>
              <a:t> dataset</a:t>
            </a:r>
            <a:endParaRPr sz="1200">
              <a:latin typeface="Arial"/>
              <a:cs typeface="Arial"/>
            </a:endParaRPr>
          </a:p>
          <a:p>
            <a:pPr marL="1663064" marR="4539615" indent="-127000">
              <a:lnSpc>
                <a:spcPts val="1400"/>
              </a:lnSpc>
              <a:spcBef>
                <a:spcPts val="840"/>
              </a:spcBef>
            </a:pPr>
            <a:r>
              <a:rPr dirty="0" sz="1200">
                <a:latin typeface="Arial"/>
                <a:cs typeface="Arial"/>
              </a:rPr>
              <a:t>Anti-spam  model</a:t>
            </a:r>
            <a:endParaRPr sz="1200">
              <a:latin typeface="Arial"/>
              <a:cs typeface="Arial"/>
            </a:endParaRPr>
          </a:p>
          <a:p>
            <a:pPr marL="2857500">
              <a:lnSpc>
                <a:spcPts val="860"/>
              </a:lnSpc>
            </a:pPr>
            <a:r>
              <a:rPr dirty="0" sz="1200" spc="-5">
                <a:latin typeface="Arial"/>
                <a:cs typeface="Arial"/>
              </a:rPr>
              <a:t>De-spammed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96485" y="3341280"/>
            <a:ext cx="968375" cy="410845"/>
          </a:xfrm>
          <a:custGeom>
            <a:avLst/>
            <a:gdLst/>
            <a:ahLst/>
            <a:cxnLst/>
            <a:rect l="l" t="t" r="r" b="b"/>
            <a:pathLst>
              <a:path w="968375" h="410845">
                <a:moveTo>
                  <a:pt x="68414" y="0"/>
                </a:moveTo>
                <a:lnTo>
                  <a:pt x="899490" y="0"/>
                </a:lnTo>
                <a:lnTo>
                  <a:pt x="926124" y="5376"/>
                </a:lnTo>
                <a:lnTo>
                  <a:pt x="947870" y="20039"/>
                </a:lnTo>
                <a:lnTo>
                  <a:pt x="962530" y="41785"/>
                </a:lnTo>
                <a:lnTo>
                  <a:pt x="967905" y="68414"/>
                </a:lnTo>
                <a:lnTo>
                  <a:pt x="967905" y="342074"/>
                </a:lnTo>
                <a:lnTo>
                  <a:pt x="962530" y="368703"/>
                </a:lnTo>
                <a:lnTo>
                  <a:pt x="947870" y="390450"/>
                </a:lnTo>
                <a:lnTo>
                  <a:pt x="926124" y="405112"/>
                </a:lnTo>
                <a:lnTo>
                  <a:pt x="899490" y="410489"/>
                </a:lnTo>
                <a:lnTo>
                  <a:pt x="68414" y="410489"/>
                </a:lnTo>
                <a:lnTo>
                  <a:pt x="41785" y="405112"/>
                </a:lnTo>
                <a:lnTo>
                  <a:pt x="20039" y="390450"/>
                </a:lnTo>
                <a:lnTo>
                  <a:pt x="5376" y="368703"/>
                </a:lnTo>
                <a:lnTo>
                  <a:pt x="0" y="342074"/>
                </a:lnTo>
                <a:lnTo>
                  <a:pt x="0" y="68414"/>
                </a:lnTo>
                <a:lnTo>
                  <a:pt x="5376" y="41785"/>
                </a:lnTo>
                <a:lnTo>
                  <a:pt x="20039" y="20039"/>
                </a:lnTo>
                <a:lnTo>
                  <a:pt x="41785" y="5376"/>
                </a:lnTo>
                <a:lnTo>
                  <a:pt x="68414" y="0"/>
                </a:lnTo>
                <a:close/>
              </a:path>
            </a:pathLst>
          </a:custGeom>
          <a:ln w="25400">
            <a:solidFill>
              <a:srgbClr val="A64D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562600" y="3441700"/>
            <a:ext cx="638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ML</a:t>
            </a:r>
            <a:r>
              <a:rPr dirty="0" sz="1200" spc="-1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3198" y="1066322"/>
            <a:ext cx="8850960" cy="33969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17411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Meta-data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200" y="965835"/>
            <a:ext cx="8169909" cy="114490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80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 marL="431800" marR="5080" indent="139065">
              <a:lnSpc>
                <a:spcPts val="1900"/>
              </a:lnSpc>
              <a:spcBef>
                <a:spcPts val="520"/>
              </a:spcBef>
            </a:pPr>
            <a:r>
              <a:rPr dirty="0" sz="1600">
                <a:latin typeface="Arial"/>
                <a:cs typeface="Arial"/>
              </a:rPr>
              <a:t>Manufacturing visual </a:t>
            </a:r>
            <a:r>
              <a:rPr dirty="0" sz="1600" spc="-5">
                <a:latin typeface="Arial"/>
                <a:cs typeface="Arial"/>
              </a:rPr>
              <a:t>inspection: </a:t>
            </a:r>
            <a:r>
              <a:rPr dirty="0" sz="1600" spc="-15">
                <a:latin typeface="Arial"/>
                <a:cs typeface="Arial"/>
              </a:rPr>
              <a:t>Time, factory, </a:t>
            </a:r>
            <a:r>
              <a:rPr dirty="0" sz="1600" spc="-5">
                <a:latin typeface="Arial"/>
                <a:cs typeface="Arial"/>
              </a:rPr>
              <a:t>line #, </a:t>
            </a:r>
            <a:r>
              <a:rPr dirty="0" sz="1600">
                <a:latin typeface="Arial"/>
                <a:cs typeface="Arial"/>
              </a:rPr>
              <a:t>camera settings, </a:t>
            </a:r>
            <a:r>
              <a:rPr dirty="0" sz="1600" spc="-5">
                <a:latin typeface="Arial"/>
                <a:cs typeface="Arial"/>
              </a:rPr>
              <a:t>phone </a:t>
            </a:r>
            <a:r>
              <a:rPr dirty="0" sz="1600">
                <a:latin typeface="Arial"/>
                <a:cs typeface="Arial"/>
              </a:rPr>
              <a:t>model,  </a:t>
            </a:r>
            <a:r>
              <a:rPr dirty="0" sz="1600" spc="-5">
                <a:latin typeface="Arial"/>
                <a:cs typeface="Arial"/>
              </a:rPr>
              <a:t>inspector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ID,….</a:t>
            </a:r>
            <a:endParaRPr sz="1600">
              <a:latin typeface="Arial"/>
              <a:cs typeface="Arial"/>
            </a:endParaRPr>
          </a:p>
          <a:p>
            <a:pPr marL="571500">
              <a:lnSpc>
                <a:spcPts val="1839"/>
              </a:lnSpc>
            </a:pPr>
            <a:r>
              <a:rPr dirty="0" sz="1600">
                <a:latin typeface="Arial"/>
                <a:cs typeface="Arial"/>
              </a:rPr>
              <a:t>Speech recognition: </a:t>
            </a:r>
            <a:r>
              <a:rPr dirty="0" sz="1600" spc="-5">
                <a:latin typeface="Arial"/>
                <a:cs typeface="Arial"/>
              </a:rPr>
              <a:t>Device </a:t>
            </a:r>
            <a:r>
              <a:rPr dirty="0" sz="1600">
                <a:latin typeface="Arial"/>
                <a:cs typeface="Arial"/>
              </a:rPr>
              <a:t>type, </a:t>
            </a:r>
            <a:r>
              <a:rPr dirty="0" sz="1600" spc="-5">
                <a:latin typeface="Arial"/>
                <a:cs typeface="Arial"/>
              </a:rPr>
              <a:t>labeler </a:t>
            </a:r>
            <a:r>
              <a:rPr dirty="0" sz="1600">
                <a:latin typeface="Arial"/>
                <a:cs typeface="Arial"/>
              </a:rPr>
              <a:t>ID, </a:t>
            </a:r>
            <a:r>
              <a:rPr dirty="0" sz="1600" spc="-40">
                <a:latin typeface="Arial"/>
                <a:cs typeface="Arial"/>
              </a:rPr>
              <a:t>VAD </a:t>
            </a:r>
            <a:r>
              <a:rPr dirty="0" sz="1600">
                <a:latin typeface="Arial"/>
                <a:cs typeface="Arial"/>
              </a:rPr>
              <a:t>model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ID,.…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2463850"/>
            <a:ext cx="1067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Useful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2601" y="2631135"/>
            <a:ext cx="4258310" cy="73660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Error </a:t>
            </a:r>
            <a:r>
              <a:rPr dirty="0" sz="1600" spc="-5">
                <a:latin typeface="Arial"/>
                <a:cs typeface="Arial"/>
              </a:rPr>
              <a:t>analysis. </a:t>
            </a:r>
            <a:r>
              <a:rPr dirty="0" sz="1600">
                <a:latin typeface="Arial"/>
                <a:cs typeface="Arial"/>
              </a:rPr>
              <a:t>Spotting </a:t>
            </a:r>
            <a:r>
              <a:rPr dirty="0" sz="1600" spc="-5">
                <a:latin typeface="Arial"/>
                <a:cs typeface="Arial"/>
              </a:rPr>
              <a:t>unexpected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effects.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8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Keeping track </a:t>
            </a:r>
            <a:r>
              <a:rPr dirty="0" sz="1600" spc="-5">
                <a:latin typeface="Arial"/>
                <a:cs typeface="Arial"/>
              </a:rPr>
              <a:t>of data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provenance.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2669" y="1919032"/>
            <a:ext cx="356500" cy="328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08963" y="830516"/>
            <a:ext cx="7407363" cy="1413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9673" y="1463203"/>
            <a:ext cx="435720" cy="403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3266440" marR="5080" indent="546100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Label and  organize</a:t>
            </a:r>
            <a:r>
              <a:rPr dirty="0" spc="-100"/>
              <a:t> </a:t>
            </a:r>
            <a:r>
              <a:rPr dirty="0" spc="-5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46825" y="2668016"/>
            <a:ext cx="2711450" cy="168084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algn="ctr" marL="12065" marR="5080" indent="5715">
              <a:lnSpc>
                <a:spcPts val="4300"/>
              </a:lnSpc>
              <a:spcBef>
                <a:spcPts val="350"/>
              </a:spcBef>
            </a:pPr>
            <a:r>
              <a:rPr dirty="0" sz="3700" spc="-5">
                <a:latin typeface="Arial"/>
                <a:cs typeface="Arial"/>
              </a:rPr>
              <a:t>Balanced  </a:t>
            </a:r>
            <a:r>
              <a:rPr dirty="0" sz="3700" spc="-5">
                <a:latin typeface="Arial"/>
                <a:cs typeface="Arial"/>
              </a:rPr>
              <a:t>train/dev/test  </a:t>
            </a:r>
            <a:r>
              <a:rPr dirty="0" sz="3700" spc="-5">
                <a:latin typeface="Arial"/>
                <a:cs typeface="Arial"/>
              </a:rPr>
              <a:t>splits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68300"/>
            <a:ext cx="82092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Balanced train/dev/test splits </a:t>
            </a:r>
            <a:r>
              <a:rPr dirty="0" sz="2800" spc="-5"/>
              <a:t>in </a:t>
            </a:r>
            <a:r>
              <a:rPr dirty="0" sz="2800"/>
              <a:t>small </a:t>
            </a:r>
            <a:r>
              <a:rPr dirty="0" sz="2800" spc="-5"/>
              <a:t>data</a:t>
            </a:r>
            <a:r>
              <a:rPr dirty="0" sz="2800" spc="-95"/>
              <a:t> </a:t>
            </a:r>
            <a:r>
              <a:rPr dirty="0" sz="2800" spc="-5"/>
              <a:t>problems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71626" y="1092200"/>
            <a:ext cx="7440295" cy="3107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9765">
              <a:lnSpc>
                <a:spcPct val="100000"/>
              </a:lnSpc>
              <a:spcBef>
                <a:spcPts val="100"/>
              </a:spcBef>
              <a:tabLst>
                <a:tab pos="3654425" algn="l"/>
              </a:tabLst>
            </a:pPr>
            <a:r>
              <a:rPr dirty="0" sz="1800" spc="-10" b="1">
                <a:latin typeface="Arial"/>
                <a:cs typeface="Arial"/>
              </a:rPr>
              <a:t>Visual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inspection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example:	100 examples, 30 positive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(defective)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Train/dev/test: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Random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split: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dirty="0" sz="1800" spc="-15">
                <a:latin typeface="Arial"/>
                <a:cs typeface="Arial"/>
              </a:rPr>
              <a:t>Want: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"/>
              <a:cs typeface="Arial"/>
            </a:endParaRPr>
          </a:p>
          <a:p>
            <a:pPr marL="12700" marR="128270" indent="139065">
              <a:lnSpc>
                <a:spcPct val="101800"/>
              </a:lnSpc>
            </a:pPr>
            <a:r>
              <a:rPr dirty="0" sz="1800" spc="-5">
                <a:latin typeface="Arial"/>
                <a:cs typeface="Arial"/>
              </a:rPr>
              <a:t>No need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worry about </a:t>
            </a:r>
            <a:r>
              <a:rPr dirty="0" sz="1800">
                <a:latin typeface="Arial"/>
                <a:cs typeface="Arial"/>
              </a:rPr>
              <a:t>this </a:t>
            </a:r>
            <a:r>
              <a:rPr dirty="0" sz="1800" spc="-5">
                <a:latin typeface="Arial"/>
                <a:cs typeface="Arial"/>
              </a:rPr>
              <a:t>with large datasets </a:t>
            </a:r>
            <a:r>
              <a:rPr dirty="0" sz="1800">
                <a:latin typeface="Arial"/>
                <a:cs typeface="Arial"/>
              </a:rPr>
              <a:t>– a random split </a:t>
            </a:r>
            <a:r>
              <a:rPr dirty="0" sz="1800" spc="-5">
                <a:latin typeface="Arial"/>
                <a:cs typeface="Arial"/>
              </a:rPr>
              <a:t>will be  </a:t>
            </a:r>
            <a:r>
              <a:rPr dirty="0" sz="1800">
                <a:latin typeface="Arial"/>
                <a:cs typeface="Arial"/>
              </a:rPr>
              <a:t>representative.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0833" y="983212"/>
            <a:ext cx="5695950" cy="2984500"/>
            <a:chOff x="540833" y="983212"/>
            <a:chExt cx="5695950" cy="2984500"/>
          </a:xfrm>
        </p:grpSpPr>
        <p:sp>
          <p:nvSpPr>
            <p:cNvPr id="5" name="object 5"/>
            <p:cNvSpPr/>
            <p:nvPr/>
          </p:nvSpPr>
          <p:spPr>
            <a:xfrm>
              <a:off x="540833" y="983212"/>
              <a:ext cx="618154" cy="572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2519" y="1394637"/>
              <a:ext cx="5424119" cy="25725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237230" cy="5143500"/>
            <a:chOff x="0" y="0"/>
            <a:chExt cx="323723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237230" cy="5143500"/>
            </a:xfrm>
            <a:custGeom>
              <a:avLst/>
              <a:gdLst/>
              <a:ahLst/>
              <a:cxnLst/>
              <a:rect l="l" t="t" r="r" b="b"/>
              <a:pathLst>
                <a:path w="3237230" h="5143500">
                  <a:moveTo>
                    <a:pt x="3236887" y="0"/>
                  </a:moveTo>
                  <a:lnTo>
                    <a:pt x="0" y="0"/>
                  </a:lnTo>
                  <a:lnTo>
                    <a:pt x="0" y="5038692"/>
                  </a:lnTo>
                  <a:lnTo>
                    <a:pt x="818537" y="5143500"/>
                  </a:lnTo>
                  <a:lnTo>
                    <a:pt x="2578310" y="5143500"/>
                  </a:lnTo>
                  <a:lnTo>
                    <a:pt x="3236887" y="0"/>
                  </a:lnTo>
                  <a:close/>
                </a:path>
              </a:pathLst>
            </a:custGeom>
            <a:solidFill>
              <a:srgbClr val="935D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802255" cy="5143500"/>
            </a:xfrm>
            <a:custGeom>
              <a:avLst/>
              <a:gdLst/>
              <a:ahLst/>
              <a:cxnLst/>
              <a:rect l="l" t="t" r="r" b="b"/>
              <a:pathLst>
                <a:path w="2802255" h="5143500">
                  <a:moveTo>
                    <a:pt x="256614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2439228" y="5143500"/>
                  </a:lnTo>
                  <a:lnTo>
                    <a:pt x="2801670" y="16649"/>
                  </a:lnTo>
                  <a:lnTo>
                    <a:pt x="2566149" y="0"/>
                  </a:lnTo>
                  <a:close/>
                </a:path>
              </a:pathLst>
            </a:custGeom>
            <a:solidFill>
              <a:srgbClr val="933C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664699" y="3158846"/>
            <a:ext cx="4974590" cy="5715"/>
          </a:xfrm>
          <a:custGeom>
            <a:avLst/>
            <a:gdLst/>
            <a:ahLst/>
            <a:cxnLst/>
            <a:rect l="l" t="t" r="r" b="b"/>
            <a:pathLst>
              <a:path w="4974590" h="5714">
                <a:moveTo>
                  <a:pt x="0" y="5701"/>
                </a:moveTo>
                <a:lnTo>
                  <a:pt x="4974310" y="0"/>
                </a:lnTo>
              </a:path>
            </a:pathLst>
          </a:custGeom>
          <a:ln w="38100">
            <a:solidFill>
              <a:srgbClr val="8E24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7248" y="1428750"/>
            <a:ext cx="228600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03700" y="1282700"/>
            <a:ext cx="3841750" cy="158051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469265" marR="5080" indent="-457200">
              <a:lnSpc>
                <a:spcPts val="6000"/>
              </a:lnSpc>
              <a:spcBef>
                <a:spcPts val="500"/>
              </a:spcBef>
            </a:pPr>
            <a:r>
              <a:rPr dirty="0" sz="5200" spc="-5">
                <a:latin typeface="Arial"/>
                <a:cs typeface="Arial"/>
              </a:rPr>
              <a:t>C1W3</a:t>
            </a:r>
            <a:r>
              <a:rPr dirty="0" sz="5200" spc="-100">
                <a:latin typeface="Arial"/>
                <a:cs typeface="Arial"/>
              </a:rPr>
              <a:t> </a:t>
            </a:r>
            <a:r>
              <a:rPr dirty="0" sz="5200">
                <a:latin typeface="Arial"/>
                <a:cs typeface="Arial"/>
              </a:rPr>
              <a:t>Slides  (Optional)</a:t>
            </a:r>
            <a:endParaRPr sz="5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1600" y="3403600"/>
            <a:ext cx="192913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b="1">
                <a:latin typeface="Arial"/>
                <a:cs typeface="Arial"/>
              </a:rPr>
              <a:t>Scoping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6104" y="584200"/>
            <a:ext cx="2778760" cy="16052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189865">
              <a:lnSpc>
                <a:spcPts val="6200"/>
              </a:lnSpc>
              <a:spcBef>
                <a:spcPts val="340"/>
              </a:spcBef>
            </a:pPr>
            <a:r>
              <a:rPr dirty="0" sz="5200">
                <a:latin typeface="Arial"/>
                <a:cs typeface="Arial"/>
              </a:rPr>
              <a:t>Scoping  (optional)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86200" y="3365500"/>
            <a:ext cx="4088129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latin typeface="Arial"/>
                <a:cs typeface="Arial"/>
              </a:rPr>
              <a:t>What </a:t>
            </a:r>
            <a:r>
              <a:rPr dirty="0" sz="4200" spc="-5">
                <a:latin typeface="Arial"/>
                <a:cs typeface="Arial"/>
              </a:rPr>
              <a:t>is</a:t>
            </a:r>
            <a:r>
              <a:rPr dirty="0" sz="4200" spc="-100">
                <a:latin typeface="Arial"/>
                <a:cs typeface="Arial"/>
              </a:rPr>
              <a:t> </a:t>
            </a:r>
            <a:r>
              <a:rPr dirty="0" sz="4200">
                <a:latin typeface="Arial"/>
                <a:cs typeface="Arial"/>
              </a:rPr>
              <a:t>scoping?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3062473"/>
            <a:ext cx="6308725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45"/>
              </a:lnSpc>
              <a:tabLst>
                <a:tab pos="342265" algn="l"/>
              </a:tabLst>
            </a:pPr>
            <a:r>
              <a:rPr dirty="0" sz="1800" spc="585">
                <a:latin typeface="Arial"/>
                <a:cs typeface="Arial"/>
              </a:rPr>
              <a:t>!	</a:t>
            </a:r>
            <a:r>
              <a:rPr dirty="0" sz="1800" spc="-5">
                <a:latin typeface="Arial"/>
                <a:cs typeface="Arial"/>
              </a:rPr>
              <a:t>Decide on </a:t>
            </a:r>
            <a:r>
              <a:rPr dirty="0" sz="1800">
                <a:latin typeface="Arial"/>
                <a:cs typeface="Arial"/>
              </a:rPr>
              <a:t>key metrics </a:t>
            </a:r>
            <a:r>
              <a:rPr dirty="0" sz="1800" spc="-15">
                <a:latin typeface="Arial"/>
                <a:cs typeface="Arial"/>
              </a:rPr>
              <a:t>(accuracy, </a:t>
            </a:r>
            <a:r>
              <a:rPr dirty="0" sz="1800" spc="-5">
                <a:latin typeface="Arial"/>
                <a:cs typeface="Arial"/>
              </a:rPr>
              <a:t>latency/throughput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etc…)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342265" algn="l"/>
              </a:tabLst>
            </a:pPr>
            <a:r>
              <a:rPr dirty="0" sz="1800" spc="585">
                <a:latin typeface="Arial"/>
                <a:cs typeface="Arial"/>
              </a:rPr>
              <a:t>!	</a:t>
            </a:r>
            <a:r>
              <a:rPr dirty="0" sz="1800" spc="-5">
                <a:latin typeface="Arial"/>
                <a:cs typeface="Arial"/>
              </a:rPr>
              <a:t>Decide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work on </a:t>
            </a:r>
            <a:r>
              <a:rPr dirty="0" sz="1800">
                <a:latin typeface="Arial"/>
                <a:cs typeface="Arial"/>
              </a:rPr>
              <a:t>speech recognition for voice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2809490"/>
            <a:ext cx="3759200" cy="1042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0"/>
              </a:lnSpc>
              <a:tabLst>
                <a:tab pos="316865" algn="l"/>
              </a:tabLst>
            </a:pPr>
            <a:r>
              <a:rPr dirty="0" sz="1400" spc="455">
                <a:latin typeface="Arial"/>
                <a:cs typeface="Arial"/>
              </a:rPr>
              <a:t>!	</a:t>
            </a:r>
            <a:r>
              <a:rPr dirty="0" sz="1400" spc="-5">
                <a:latin typeface="Arial"/>
                <a:cs typeface="Arial"/>
              </a:rPr>
              <a:t>Define </a:t>
            </a:r>
            <a:r>
              <a:rPr dirty="0" sz="140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tabLst>
                <a:tab pos="774700" algn="l"/>
              </a:tabLst>
            </a:pPr>
            <a:r>
              <a:rPr dirty="0" sz="1400">
                <a:latin typeface="Arial"/>
                <a:cs typeface="Arial"/>
              </a:rPr>
              <a:t>a.	</a:t>
            </a:r>
            <a:r>
              <a:rPr dirty="0" sz="1400" spc="-5">
                <a:latin typeface="Arial"/>
                <a:cs typeface="Arial"/>
              </a:rPr>
              <a:t>How </a:t>
            </a:r>
            <a:r>
              <a:rPr dirty="0" sz="1400">
                <a:latin typeface="Arial"/>
                <a:cs typeface="Arial"/>
              </a:rPr>
              <a:t>much silence </a:t>
            </a:r>
            <a:r>
              <a:rPr dirty="0" sz="1400" spc="-5">
                <a:latin typeface="Arial"/>
                <a:cs typeface="Arial"/>
              </a:rPr>
              <a:t>before </a:t>
            </a:r>
            <a:r>
              <a:rPr dirty="0" sz="1400">
                <a:latin typeface="Arial"/>
                <a:cs typeface="Arial"/>
              </a:rPr>
              <a:t>&amp; </a:t>
            </a:r>
            <a:r>
              <a:rPr dirty="0" sz="1400" spc="-5">
                <a:latin typeface="Arial"/>
                <a:cs typeface="Arial"/>
              </a:rPr>
              <a:t>after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clip?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tabLst>
                <a:tab pos="774700" algn="l"/>
              </a:tabLst>
            </a:pPr>
            <a:r>
              <a:rPr dirty="0" sz="1400">
                <a:latin typeface="Arial"/>
                <a:cs typeface="Arial"/>
              </a:rPr>
              <a:t>b.	</a:t>
            </a:r>
            <a:r>
              <a:rPr dirty="0" sz="1400" spc="-5">
                <a:latin typeface="Arial"/>
                <a:cs typeface="Arial"/>
              </a:rPr>
              <a:t>Consistent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Labels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34642"/>
            <a:ext cx="186055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  <a:tabLst>
                <a:tab pos="278765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 spc="-5">
                <a:latin typeface="Arial"/>
                <a:cs typeface="Arial"/>
              </a:rPr>
              <a:t>Data </a:t>
            </a:r>
            <a:r>
              <a:rPr dirty="0" sz="1400">
                <a:latin typeface="Arial"/>
                <a:cs typeface="Arial"/>
              </a:rPr>
              <a:t>Storage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4200" y="2961941"/>
            <a:ext cx="6633845" cy="915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20"/>
              </a:lnSpc>
              <a:tabLst>
                <a:tab pos="2082164" algn="l"/>
              </a:tabLst>
            </a:pPr>
            <a:r>
              <a:rPr dirty="0" sz="1400" spc="-5">
                <a:latin typeface="Arial"/>
                <a:cs typeface="Arial"/>
              </a:rPr>
              <a:t>Research/Academia	</a:t>
            </a:r>
            <a:r>
              <a:rPr dirty="0" baseline="11904" sz="2100">
                <a:latin typeface="Arial"/>
                <a:cs typeface="Arial"/>
              </a:rPr>
              <a:t>Algorithm/Model</a:t>
            </a:r>
            <a:endParaRPr baseline="11904" sz="2100">
              <a:latin typeface="Arial"/>
              <a:cs typeface="Arial"/>
            </a:endParaRPr>
          </a:p>
          <a:p>
            <a:pPr algn="r">
              <a:lnSpc>
                <a:spcPts val="1400"/>
              </a:lnSpc>
            </a:pPr>
            <a:r>
              <a:rPr dirty="0" sz="1400">
                <a:latin typeface="Arial"/>
                <a:cs typeface="Arial"/>
              </a:rPr>
              <a:t>ML Model</a:t>
            </a:r>
            <a:r>
              <a:rPr dirty="0" sz="1400" spc="-15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Code</a:t>
            </a:r>
            <a:endParaRPr sz="1400">
              <a:latin typeface="Arial"/>
              <a:cs typeface="Arial"/>
            </a:endParaRPr>
          </a:p>
          <a:p>
            <a:pPr marL="203200">
              <a:lnSpc>
                <a:spcPts val="1440"/>
              </a:lnSpc>
              <a:tabLst>
                <a:tab pos="2082164" algn="l"/>
                <a:tab pos="5752465" algn="l"/>
              </a:tabLst>
            </a:pPr>
            <a:r>
              <a:rPr dirty="0" baseline="7936" sz="2100">
                <a:latin typeface="Arial"/>
                <a:cs typeface="Arial"/>
              </a:rPr>
              <a:t>Production	</a:t>
            </a:r>
            <a:r>
              <a:rPr dirty="0" sz="1400" spc="-5">
                <a:latin typeface="Arial"/>
                <a:cs typeface="Arial"/>
              </a:rPr>
              <a:t>Hyperparameters	</a:t>
            </a:r>
            <a:r>
              <a:rPr dirty="0" baseline="-19841" sz="2100">
                <a:latin typeface="Arial"/>
                <a:cs typeface="Arial"/>
              </a:rPr>
              <a:t>X →</a:t>
            </a:r>
            <a:r>
              <a:rPr dirty="0" baseline="-19841" sz="2100" spc="-75">
                <a:latin typeface="Arial"/>
                <a:cs typeface="Arial"/>
              </a:rPr>
              <a:t> </a:t>
            </a:r>
            <a:r>
              <a:rPr dirty="0" baseline="-19841" sz="2100">
                <a:latin typeface="Arial"/>
                <a:cs typeface="Arial"/>
              </a:rPr>
              <a:t>Y</a:t>
            </a:r>
            <a:endParaRPr baseline="-19841" sz="2100">
              <a:latin typeface="Arial"/>
              <a:cs typeface="Arial"/>
            </a:endParaRPr>
          </a:p>
          <a:p>
            <a:pPr marL="2082164">
              <a:lnSpc>
                <a:spcPct val="100000"/>
              </a:lnSpc>
              <a:spcBef>
                <a:spcPts val="1019"/>
              </a:spcBef>
            </a:pPr>
            <a:r>
              <a:rPr dirty="0" sz="140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0050" y="2679560"/>
            <a:ext cx="8079740" cy="1520825"/>
            <a:chOff x="240050" y="2679560"/>
            <a:chExt cx="8079740" cy="1520825"/>
          </a:xfrm>
        </p:grpSpPr>
        <p:sp>
          <p:nvSpPr>
            <p:cNvPr id="7" name="object 7"/>
            <p:cNvSpPr/>
            <p:nvPr/>
          </p:nvSpPr>
          <p:spPr>
            <a:xfrm>
              <a:off x="240050" y="2679560"/>
              <a:ext cx="8079740" cy="1520825"/>
            </a:xfrm>
            <a:custGeom>
              <a:avLst/>
              <a:gdLst/>
              <a:ahLst/>
              <a:cxnLst/>
              <a:rect l="l" t="t" r="r" b="b"/>
              <a:pathLst>
                <a:path w="8079740" h="1520825">
                  <a:moveTo>
                    <a:pt x="8079295" y="0"/>
                  </a:moveTo>
                  <a:lnTo>
                    <a:pt x="0" y="0"/>
                  </a:lnTo>
                  <a:lnTo>
                    <a:pt x="0" y="1520698"/>
                  </a:lnTo>
                  <a:lnTo>
                    <a:pt x="8079295" y="1520698"/>
                  </a:lnTo>
                  <a:lnTo>
                    <a:pt x="8079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78969" y="3072041"/>
              <a:ext cx="1438910" cy="572770"/>
            </a:xfrm>
            <a:custGeom>
              <a:avLst/>
              <a:gdLst/>
              <a:ahLst/>
              <a:cxnLst/>
              <a:rect l="l" t="t" r="r" b="b"/>
              <a:pathLst>
                <a:path w="1438909" h="572770">
                  <a:moveTo>
                    <a:pt x="0" y="0"/>
                  </a:moveTo>
                  <a:lnTo>
                    <a:pt x="1438795" y="0"/>
                  </a:lnTo>
                  <a:lnTo>
                    <a:pt x="1438795" y="572706"/>
                  </a:lnTo>
                  <a:lnTo>
                    <a:pt x="0" y="57270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32949" y="2679573"/>
            <a:ext cx="8393430" cy="1702435"/>
            <a:chOff x="232949" y="2679573"/>
            <a:chExt cx="8393430" cy="1702435"/>
          </a:xfrm>
        </p:grpSpPr>
        <p:sp>
          <p:nvSpPr>
            <p:cNvPr id="10" name="object 10"/>
            <p:cNvSpPr/>
            <p:nvPr/>
          </p:nvSpPr>
          <p:spPr>
            <a:xfrm>
              <a:off x="4388523" y="3076917"/>
              <a:ext cx="937894" cy="156845"/>
            </a:xfrm>
            <a:custGeom>
              <a:avLst/>
              <a:gdLst/>
              <a:ahLst/>
              <a:cxnLst/>
              <a:rect l="l" t="t" r="r" b="b"/>
              <a:pathLst>
                <a:path w="937895" h="156844">
                  <a:moveTo>
                    <a:pt x="0" y="0"/>
                  </a:moveTo>
                  <a:lnTo>
                    <a:pt x="933071" y="155465"/>
                  </a:lnTo>
                  <a:lnTo>
                    <a:pt x="937769" y="156247"/>
                  </a:lnTo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26062" y="3213481"/>
              <a:ext cx="43815" cy="40640"/>
            </a:xfrm>
            <a:custGeom>
              <a:avLst/>
              <a:gdLst/>
              <a:ahLst/>
              <a:cxnLst/>
              <a:rect l="l" t="t" r="r" b="b"/>
              <a:pathLst>
                <a:path w="43814" h="40639">
                  <a:moveTo>
                    <a:pt x="6730" y="0"/>
                  </a:moveTo>
                  <a:lnTo>
                    <a:pt x="0" y="40398"/>
                  </a:lnTo>
                  <a:lnTo>
                    <a:pt x="43764" y="26936"/>
                  </a:lnTo>
                  <a:lnTo>
                    <a:pt x="673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88523" y="3388080"/>
              <a:ext cx="913765" cy="21590"/>
            </a:xfrm>
            <a:custGeom>
              <a:avLst/>
              <a:gdLst/>
              <a:ahLst/>
              <a:cxnLst/>
              <a:rect l="l" t="t" r="r" b="b"/>
              <a:pathLst>
                <a:path w="913764" h="21589">
                  <a:moveTo>
                    <a:pt x="0" y="0"/>
                  </a:moveTo>
                  <a:lnTo>
                    <a:pt x="908415" y="21067"/>
                  </a:lnTo>
                  <a:lnTo>
                    <a:pt x="913176" y="21177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04396" y="3388868"/>
              <a:ext cx="41910" cy="41275"/>
            </a:xfrm>
            <a:custGeom>
              <a:avLst/>
              <a:gdLst/>
              <a:ahLst/>
              <a:cxnLst/>
              <a:rect l="l" t="t" r="r" b="b"/>
              <a:pathLst>
                <a:path w="41910" h="41275">
                  <a:moveTo>
                    <a:pt x="952" y="0"/>
                  </a:moveTo>
                  <a:lnTo>
                    <a:pt x="0" y="40944"/>
                  </a:lnTo>
                  <a:lnTo>
                    <a:pt x="41427" y="21424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88523" y="3604030"/>
              <a:ext cx="932815" cy="81280"/>
            </a:xfrm>
            <a:custGeom>
              <a:avLst/>
              <a:gdLst/>
              <a:ahLst/>
              <a:cxnLst/>
              <a:rect l="l" t="t" r="r" b="b"/>
              <a:pathLst>
                <a:path w="932814" h="81279">
                  <a:moveTo>
                    <a:pt x="0" y="81077"/>
                  </a:moveTo>
                  <a:lnTo>
                    <a:pt x="927484" y="412"/>
                  </a:lnTo>
                  <a:lnTo>
                    <a:pt x="932229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22150" y="3583355"/>
              <a:ext cx="43180" cy="41275"/>
            </a:xfrm>
            <a:custGeom>
              <a:avLst/>
              <a:gdLst/>
              <a:ahLst/>
              <a:cxnLst/>
              <a:rect l="l" t="t" r="r" b="b"/>
              <a:pathLst>
                <a:path w="43179" h="41275">
                  <a:moveTo>
                    <a:pt x="0" y="0"/>
                  </a:moveTo>
                  <a:lnTo>
                    <a:pt x="3543" y="40805"/>
                  </a:lnTo>
                  <a:lnTo>
                    <a:pt x="42583" y="168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2949" y="2679573"/>
              <a:ext cx="8393430" cy="1702435"/>
            </a:xfrm>
            <a:custGeom>
              <a:avLst/>
              <a:gdLst/>
              <a:ahLst/>
              <a:cxnLst/>
              <a:rect l="l" t="t" r="r" b="b"/>
              <a:pathLst>
                <a:path w="8393430" h="1702435">
                  <a:moveTo>
                    <a:pt x="8393099" y="0"/>
                  </a:moveTo>
                  <a:lnTo>
                    <a:pt x="0" y="0"/>
                  </a:lnTo>
                  <a:lnTo>
                    <a:pt x="0" y="1701901"/>
                  </a:lnTo>
                  <a:lnTo>
                    <a:pt x="8393099" y="1701901"/>
                  </a:lnTo>
                  <a:lnTo>
                    <a:pt x="8393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64007" y="347649"/>
            <a:ext cx="9079992" cy="1666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82600" y="1257300"/>
            <a:ext cx="8724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latin typeface="Arial"/>
                <a:cs typeface="Arial"/>
              </a:rPr>
              <a:t>Define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6900" y="495300"/>
            <a:ext cx="5765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Scoping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1100" y="495300"/>
            <a:ext cx="3282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03400" y="1117600"/>
            <a:ext cx="836930" cy="457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700" marR="5080">
              <a:lnSpc>
                <a:spcPts val="1100"/>
              </a:lnSpc>
              <a:spcBef>
                <a:spcPts val="219"/>
              </a:spcBef>
            </a:pPr>
            <a:r>
              <a:rPr dirty="0" sz="1000" spc="-5" b="1">
                <a:latin typeface="Arial"/>
                <a:cs typeface="Arial"/>
              </a:rPr>
              <a:t>Define </a:t>
            </a:r>
            <a:r>
              <a:rPr dirty="0" sz="1000" b="1">
                <a:latin typeface="Arial"/>
                <a:cs typeface="Arial"/>
              </a:rPr>
              <a:t>data  </a:t>
            </a:r>
            <a:r>
              <a:rPr dirty="0" sz="1000" spc="-5" b="1">
                <a:latin typeface="Arial"/>
                <a:cs typeface="Arial"/>
              </a:rPr>
              <a:t>and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establish  </a:t>
            </a:r>
            <a:r>
              <a:rPr dirty="0" sz="1000" b="1">
                <a:latin typeface="Arial"/>
                <a:cs typeface="Arial"/>
              </a:rPr>
              <a:t>baseline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84500" y="1181100"/>
            <a:ext cx="844550" cy="317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114300">
              <a:lnSpc>
                <a:spcPts val="1100"/>
              </a:lnSpc>
              <a:spcBef>
                <a:spcPts val="219"/>
              </a:spcBef>
            </a:pPr>
            <a:r>
              <a:rPr dirty="0" sz="1000" b="1">
                <a:latin typeface="Arial"/>
                <a:cs typeface="Arial"/>
              </a:rPr>
              <a:t>Label </a:t>
            </a:r>
            <a:r>
              <a:rPr dirty="0" sz="1000" spc="-5" b="1">
                <a:latin typeface="Arial"/>
                <a:cs typeface="Arial"/>
              </a:rPr>
              <a:t>and  </a:t>
            </a:r>
            <a:r>
              <a:rPr dirty="0" sz="1000" b="1">
                <a:latin typeface="Arial"/>
                <a:cs typeface="Arial"/>
              </a:rPr>
              <a:t>organize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49800" y="495300"/>
            <a:ext cx="6388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Modeling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79900" y="1181100"/>
            <a:ext cx="709930" cy="317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25400">
              <a:lnSpc>
                <a:spcPts val="1100"/>
              </a:lnSpc>
              <a:spcBef>
                <a:spcPts val="219"/>
              </a:spcBef>
            </a:pPr>
            <a:r>
              <a:rPr dirty="0" sz="1000" b="1">
                <a:latin typeface="Arial"/>
                <a:cs typeface="Arial"/>
              </a:rPr>
              <a:t>Select </a:t>
            </a:r>
            <a:r>
              <a:rPr dirty="0" sz="1000" spc="-5" b="1">
                <a:latin typeface="Arial"/>
                <a:cs typeface="Arial"/>
              </a:rPr>
              <a:t>and  </a:t>
            </a:r>
            <a:r>
              <a:rPr dirty="0" sz="1000" b="1">
                <a:latin typeface="Arial"/>
                <a:cs typeface="Arial"/>
              </a:rPr>
              <a:t>train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35600" y="1168400"/>
            <a:ext cx="844550" cy="317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65100" marR="5080" indent="-152400">
              <a:lnSpc>
                <a:spcPts val="1100"/>
              </a:lnSpc>
              <a:spcBef>
                <a:spcPts val="219"/>
              </a:spcBef>
            </a:pPr>
            <a:r>
              <a:rPr dirty="0" sz="1000" b="1">
                <a:latin typeface="Arial"/>
                <a:cs typeface="Arial"/>
              </a:rPr>
              <a:t>Perform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error  </a:t>
            </a:r>
            <a:r>
              <a:rPr dirty="0" sz="1000" b="1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99300" y="495300"/>
            <a:ext cx="8255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Deployment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05600" y="1168400"/>
            <a:ext cx="688975" cy="317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50800">
              <a:lnSpc>
                <a:spcPts val="1100"/>
              </a:lnSpc>
              <a:spcBef>
                <a:spcPts val="219"/>
              </a:spcBef>
            </a:pPr>
            <a:r>
              <a:rPr dirty="0" sz="1000" spc="-5" b="1">
                <a:latin typeface="Arial"/>
                <a:cs typeface="Arial"/>
              </a:rPr>
              <a:t>Deploy </a:t>
            </a:r>
            <a:r>
              <a:rPr dirty="0" sz="1000" b="1">
                <a:latin typeface="Arial"/>
                <a:cs typeface="Arial"/>
              </a:rPr>
              <a:t>in  production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62900" y="1104900"/>
            <a:ext cx="618490" cy="457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just" marL="50800" marR="5080" indent="-38100">
              <a:lnSpc>
                <a:spcPts val="1100"/>
              </a:lnSpc>
              <a:spcBef>
                <a:spcPts val="219"/>
              </a:spcBef>
            </a:pPr>
            <a:r>
              <a:rPr dirty="0" sz="1000" b="1">
                <a:latin typeface="Arial"/>
                <a:cs typeface="Arial"/>
              </a:rPr>
              <a:t>Monitor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&amp;  </a:t>
            </a:r>
            <a:r>
              <a:rPr dirty="0" sz="1000" spc="-5" b="1">
                <a:latin typeface="Arial"/>
                <a:cs typeface="Arial"/>
              </a:rPr>
              <a:t>maintain  system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0900" y="2783941"/>
            <a:ext cx="2421890" cy="1485900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Better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search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975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Improve catalog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8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Inventory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management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9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Price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optimization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71060" y="2844660"/>
            <a:ext cx="0" cy="1372235"/>
          </a:xfrm>
          <a:custGeom>
            <a:avLst/>
            <a:gdLst/>
            <a:ahLst/>
            <a:cxnLst/>
            <a:rect l="l" t="t" r="r" b="b"/>
            <a:pathLst>
              <a:path w="0" h="1372235">
                <a:moveTo>
                  <a:pt x="0" y="0"/>
                </a:moveTo>
                <a:lnTo>
                  <a:pt x="2" y="1371727"/>
                </a:lnTo>
              </a:path>
            </a:pathLst>
          </a:custGeom>
          <a:ln w="28575">
            <a:solidFill>
              <a:srgbClr val="A64D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0900" y="2552700"/>
            <a:ext cx="50869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  <a:tab pos="4101465" algn="l"/>
              </a:tabLst>
            </a:pPr>
            <a:r>
              <a:rPr dirty="0" sz="1600" spc="520">
                <a:latin typeface="Arial"/>
                <a:cs typeface="Arial"/>
              </a:rPr>
              <a:t>!</a:t>
            </a:r>
            <a:r>
              <a:rPr dirty="0" sz="1600" spc="520">
                <a:latin typeface="Arial"/>
                <a:cs typeface="Arial"/>
              </a:rPr>
              <a:t>	Better recommender system	Questions: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45100" y="2809341"/>
            <a:ext cx="3528695" cy="1117600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What </a:t>
            </a:r>
            <a:r>
              <a:rPr dirty="0" sz="1600" spc="-5">
                <a:latin typeface="Arial"/>
                <a:cs typeface="Arial"/>
              </a:rPr>
              <a:t>projects </a:t>
            </a:r>
            <a:r>
              <a:rPr dirty="0" sz="1600">
                <a:latin typeface="Arial"/>
                <a:cs typeface="Arial"/>
              </a:rPr>
              <a:t>should </a:t>
            </a:r>
            <a:r>
              <a:rPr dirty="0" sz="1600" spc="-5">
                <a:latin typeface="Arial"/>
                <a:cs typeface="Arial"/>
              </a:rPr>
              <a:t>we work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on?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975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What </a:t>
            </a:r>
            <a:r>
              <a:rPr dirty="0" sz="1600" spc="-5">
                <a:latin typeface="Arial"/>
                <a:cs typeface="Arial"/>
              </a:rPr>
              <a:t>are </a:t>
            </a:r>
            <a:r>
              <a:rPr dirty="0" sz="1600">
                <a:latin typeface="Arial"/>
                <a:cs typeface="Arial"/>
              </a:rPr>
              <a:t>the metrics for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success?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88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1600">
                <a:latin typeface="Arial"/>
                <a:cs typeface="Arial"/>
              </a:rPr>
              <a:t>What </a:t>
            </a:r>
            <a:r>
              <a:rPr dirty="0" sz="1600" spc="-5">
                <a:latin typeface="Arial"/>
                <a:cs typeface="Arial"/>
              </a:rPr>
              <a:t>are </a:t>
            </a:r>
            <a:r>
              <a:rPr dirty="0" sz="1600">
                <a:latin typeface="Arial"/>
                <a:cs typeface="Arial"/>
              </a:rPr>
              <a:t>the resources (data,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time,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62498" y="4025696"/>
            <a:ext cx="15506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people)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needed?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2100" y="2070100"/>
            <a:ext cx="1842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Scoping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80754" y="2070100"/>
            <a:ext cx="3976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Ecommerce retailer </a:t>
            </a:r>
            <a:r>
              <a:rPr dirty="0" sz="1800" spc="-5">
                <a:latin typeface="Arial"/>
                <a:cs typeface="Arial"/>
              </a:rPr>
              <a:t>looking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increase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2425" y="2489123"/>
            <a:ext cx="559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50173" y="2144407"/>
            <a:ext cx="343200" cy="318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2256631" y="228917"/>
            <a:ext cx="5880100" cy="274955"/>
            <a:chOff x="2256631" y="228917"/>
            <a:chExt cx="5880100" cy="274955"/>
          </a:xfrm>
        </p:grpSpPr>
        <p:sp>
          <p:nvSpPr>
            <p:cNvPr id="39" name="object 39"/>
            <p:cNvSpPr/>
            <p:nvPr/>
          </p:nvSpPr>
          <p:spPr>
            <a:xfrm>
              <a:off x="5626950" y="343052"/>
              <a:ext cx="1587500" cy="142875"/>
            </a:xfrm>
            <a:custGeom>
              <a:avLst/>
              <a:gdLst/>
              <a:ahLst/>
              <a:cxnLst/>
              <a:rect l="l" t="t" r="r" b="b"/>
              <a:pathLst>
                <a:path w="1587500" h="142875">
                  <a:moveTo>
                    <a:pt x="0" y="113576"/>
                  </a:moveTo>
                  <a:lnTo>
                    <a:pt x="26689" y="71821"/>
                  </a:lnTo>
                  <a:lnTo>
                    <a:pt x="72133" y="50537"/>
                  </a:lnTo>
                  <a:lnTo>
                    <a:pt x="137449" y="33859"/>
                  </a:lnTo>
                  <a:lnTo>
                    <a:pt x="176959" y="27077"/>
                  </a:lnTo>
                  <a:lnTo>
                    <a:pt x="220714" y="21243"/>
                  </a:lnTo>
                  <a:lnTo>
                    <a:pt x="268476" y="16287"/>
                  </a:lnTo>
                  <a:lnTo>
                    <a:pt x="320002" y="12142"/>
                  </a:lnTo>
                  <a:lnTo>
                    <a:pt x="375053" y="8740"/>
                  </a:lnTo>
                  <a:lnTo>
                    <a:pt x="433387" y="6012"/>
                  </a:lnTo>
                  <a:lnTo>
                    <a:pt x="494765" y="3891"/>
                  </a:lnTo>
                  <a:lnTo>
                    <a:pt x="558944" y="2308"/>
                  </a:lnTo>
                  <a:lnTo>
                    <a:pt x="625686" y="1196"/>
                  </a:lnTo>
                  <a:lnTo>
                    <a:pt x="694748" y="486"/>
                  </a:lnTo>
                  <a:lnTo>
                    <a:pt x="765890" y="110"/>
                  </a:lnTo>
                  <a:lnTo>
                    <a:pt x="838873" y="0"/>
                  </a:lnTo>
                  <a:lnTo>
                    <a:pt x="838200" y="0"/>
                  </a:lnTo>
                  <a:lnTo>
                    <a:pt x="837539" y="0"/>
                  </a:lnTo>
                  <a:lnTo>
                    <a:pt x="836955" y="0"/>
                  </a:lnTo>
                  <a:lnTo>
                    <a:pt x="917524" y="427"/>
                  </a:lnTo>
                  <a:lnTo>
                    <a:pt x="994140" y="1727"/>
                  </a:lnTo>
                  <a:lnTo>
                    <a:pt x="1066681" y="3923"/>
                  </a:lnTo>
                  <a:lnTo>
                    <a:pt x="1135029" y="7040"/>
                  </a:lnTo>
                  <a:lnTo>
                    <a:pt x="1199062" y="11102"/>
                  </a:lnTo>
                  <a:lnTo>
                    <a:pt x="1258662" y="16134"/>
                  </a:lnTo>
                  <a:lnTo>
                    <a:pt x="1313709" y="22161"/>
                  </a:lnTo>
                  <a:lnTo>
                    <a:pt x="1364081" y="29206"/>
                  </a:lnTo>
                  <a:lnTo>
                    <a:pt x="1409661" y="37294"/>
                  </a:lnTo>
                  <a:lnTo>
                    <a:pt x="1450327" y="46450"/>
                  </a:lnTo>
                  <a:lnTo>
                    <a:pt x="1516440" y="68063"/>
                  </a:lnTo>
                  <a:lnTo>
                    <a:pt x="1561461" y="94241"/>
                  </a:lnTo>
                  <a:lnTo>
                    <a:pt x="1584431" y="125178"/>
                  </a:lnTo>
                  <a:lnTo>
                    <a:pt x="1587347" y="142493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586063" y="398284"/>
              <a:ext cx="86283" cy="84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96767" y="349859"/>
              <a:ext cx="1485265" cy="138430"/>
            </a:xfrm>
            <a:custGeom>
              <a:avLst/>
              <a:gdLst/>
              <a:ahLst/>
              <a:cxnLst/>
              <a:rect l="l" t="t" r="r" b="b"/>
              <a:pathLst>
                <a:path w="1485264" h="138429">
                  <a:moveTo>
                    <a:pt x="0" y="111620"/>
                  </a:moveTo>
                  <a:lnTo>
                    <a:pt x="30574" y="65912"/>
                  </a:lnTo>
                  <a:lnTo>
                    <a:pt x="82422" y="43631"/>
                  </a:lnTo>
                  <a:lnTo>
                    <a:pt x="156637" y="26969"/>
                  </a:lnTo>
                  <a:lnTo>
                    <a:pt x="201379" y="20497"/>
                  </a:lnTo>
                  <a:lnTo>
                    <a:pt x="250811" y="15129"/>
                  </a:lnTo>
                  <a:lnTo>
                    <a:pt x="304631" y="10768"/>
                  </a:lnTo>
                  <a:lnTo>
                    <a:pt x="362539" y="7311"/>
                  </a:lnTo>
                  <a:lnTo>
                    <a:pt x="424235" y="4661"/>
                  </a:lnTo>
                  <a:lnTo>
                    <a:pt x="489416" y="2717"/>
                  </a:lnTo>
                  <a:lnTo>
                    <a:pt x="557783" y="1378"/>
                  </a:lnTo>
                  <a:lnTo>
                    <a:pt x="629036" y="546"/>
                  </a:lnTo>
                  <a:lnTo>
                    <a:pt x="702872" y="119"/>
                  </a:lnTo>
                  <a:lnTo>
                    <a:pt x="778992" y="0"/>
                  </a:lnTo>
                  <a:lnTo>
                    <a:pt x="778370" y="0"/>
                  </a:lnTo>
                  <a:lnTo>
                    <a:pt x="777748" y="0"/>
                  </a:lnTo>
                  <a:lnTo>
                    <a:pt x="777138" y="0"/>
                  </a:lnTo>
                  <a:lnTo>
                    <a:pt x="857147" y="433"/>
                  </a:lnTo>
                  <a:lnTo>
                    <a:pt x="933102" y="1761"/>
                  </a:lnTo>
                  <a:lnTo>
                    <a:pt x="1004852" y="4026"/>
                  </a:lnTo>
                  <a:lnTo>
                    <a:pt x="1072243" y="7271"/>
                  </a:lnTo>
                  <a:lnTo>
                    <a:pt x="1135122" y="11538"/>
                  </a:lnTo>
                  <a:lnTo>
                    <a:pt x="1193336" y="16870"/>
                  </a:lnTo>
                  <a:lnTo>
                    <a:pt x="1246732" y="23308"/>
                  </a:lnTo>
                  <a:lnTo>
                    <a:pt x="1295157" y="30895"/>
                  </a:lnTo>
                  <a:lnTo>
                    <a:pt x="1338458" y="39674"/>
                  </a:lnTo>
                  <a:lnTo>
                    <a:pt x="1376482" y="49687"/>
                  </a:lnTo>
                  <a:lnTo>
                    <a:pt x="1436086" y="73584"/>
                  </a:lnTo>
                  <a:lnTo>
                    <a:pt x="1472747" y="102925"/>
                  </a:lnTo>
                  <a:lnTo>
                    <a:pt x="1482091" y="119742"/>
                  </a:lnTo>
                  <a:lnTo>
                    <a:pt x="1485239" y="138048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60858" y="398068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297696" y="243204"/>
              <a:ext cx="5824855" cy="246379"/>
            </a:xfrm>
            <a:custGeom>
              <a:avLst/>
              <a:gdLst/>
              <a:ahLst/>
              <a:cxnLst/>
              <a:rect l="l" t="t" r="r" b="b"/>
              <a:pathLst>
                <a:path w="5824855" h="246379">
                  <a:moveTo>
                    <a:pt x="0" y="216090"/>
                  </a:moveTo>
                  <a:lnTo>
                    <a:pt x="15568" y="178901"/>
                  </a:lnTo>
                  <a:lnTo>
                    <a:pt x="47131" y="153994"/>
                  </a:lnTo>
                  <a:lnTo>
                    <a:pt x="95072" y="131509"/>
                  </a:lnTo>
                  <a:lnTo>
                    <a:pt x="135833" y="117804"/>
                  </a:lnTo>
                  <a:lnTo>
                    <a:pt x="183428" y="105083"/>
                  </a:lnTo>
                  <a:lnTo>
                    <a:pt x="237677" y="93310"/>
                  </a:lnTo>
                  <a:lnTo>
                    <a:pt x="298402" y="82449"/>
                  </a:lnTo>
                  <a:lnTo>
                    <a:pt x="365424" y="72462"/>
                  </a:lnTo>
                  <a:lnTo>
                    <a:pt x="438566" y="63314"/>
                  </a:lnTo>
                  <a:lnTo>
                    <a:pt x="477376" y="59043"/>
                  </a:lnTo>
                  <a:lnTo>
                    <a:pt x="517649" y="54967"/>
                  </a:lnTo>
                  <a:lnTo>
                    <a:pt x="559363" y="51083"/>
                  </a:lnTo>
                  <a:lnTo>
                    <a:pt x="602495" y="47386"/>
                  </a:lnTo>
                  <a:lnTo>
                    <a:pt x="647023" y="43871"/>
                  </a:lnTo>
                  <a:lnTo>
                    <a:pt x="692925" y="40533"/>
                  </a:lnTo>
                  <a:lnTo>
                    <a:pt x="740178" y="37368"/>
                  </a:lnTo>
                  <a:lnTo>
                    <a:pt x="788760" y="34372"/>
                  </a:lnTo>
                  <a:lnTo>
                    <a:pt x="838650" y="31539"/>
                  </a:lnTo>
                  <a:lnTo>
                    <a:pt x="889823" y="28866"/>
                  </a:lnTo>
                  <a:lnTo>
                    <a:pt x="942260" y="26347"/>
                  </a:lnTo>
                  <a:lnTo>
                    <a:pt x="995936" y="23978"/>
                  </a:lnTo>
                  <a:lnTo>
                    <a:pt x="1050830" y="21755"/>
                  </a:lnTo>
                  <a:lnTo>
                    <a:pt x="1106919" y="19673"/>
                  </a:lnTo>
                  <a:lnTo>
                    <a:pt x="1164181" y="17727"/>
                  </a:lnTo>
                  <a:lnTo>
                    <a:pt x="1222594" y="15913"/>
                  </a:lnTo>
                  <a:lnTo>
                    <a:pt x="1282136" y="14226"/>
                  </a:lnTo>
                  <a:lnTo>
                    <a:pt x="1342784" y="12662"/>
                  </a:lnTo>
                  <a:lnTo>
                    <a:pt x="1404515" y="11215"/>
                  </a:lnTo>
                  <a:lnTo>
                    <a:pt x="1467309" y="9882"/>
                  </a:lnTo>
                  <a:lnTo>
                    <a:pt x="1531141" y="8659"/>
                  </a:lnTo>
                  <a:lnTo>
                    <a:pt x="1595991" y="7539"/>
                  </a:lnTo>
                  <a:lnTo>
                    <a:pt x="1661835" y="6519"/>
                  </a:lnTo>
                  <a:lnTo>
                    <a:pt x="1728652" y="5594"/>
                  </a:lnTo>
                  <a:lnTo>
                    <a:pt x="1796419" y="4760"/>
                  </a:lnTo>
                  <a:lnTo>
                    <a:pt x="1865114" y="4012"/>
                  </a:lnTo>
                  <a:lnTo>
                    <a:pt x="1934714" y="3345"/>
                  </a:lnTo>
                  <a:lnTo>
                    <a:pt x="2005198" y="2756"/>
                  </a:lnTo>
                  <a:lnTo>
                    <a:pt x="2076542" y="2238"/>
                  </a:lnTo>
                  <a:lnTo>
                    <a:pt x="2148725" y="1788"/>
                  </a:lnTo>
                  <a:lnTo>
                    <a:pt x="2221725" y="1402"/>
                  </a:lnTo>
                  <a:lnTo>
                    <a:pt x="2295518" y="1073"/>
                  </a:lnTo>
                  <a:lnTo>
                    <a:pt x="2370083" y="799"/>
                  </a:lnTo>
                  <a:lnTo>
                    <a:pt x="2445398" y="574"/>
                  </a:lnTo>
                  <a:lnTo>
                    <a:pt x="2521440" y="394"/>
                  </a:lnTo>
                  <a:lnTo>
                    <a:pt x="2598187" y="255"/>
                  </a:lnTo>
                  <a:lnTo>
                    <a:pt x="2675616" y="151"/>
                  </a:lnTo>
                  <a:lnTo>
                    <a:pt x="2753706" y="78"/>
                  </a:lnTo>
                  <a:lnTo>
                    <a:pt x="2832433" y="31"/>
                  </a:lnTo>
                  <a:lnTo>
                    <a:pt x="2911776" y="7"/>
                  </a:lnTo>
                  <a:lnTo>
                    <a:pt x="2991713" y="0"/>
                  </a:lnTo>
                  <a:lnTo>
                    <a:pt x="2989554" y="0"/>
                  </a:lnTo>
                  <a:lnTo>
                    <a:pt x="2987128" y="0"/>
                  </a:lnTo>
                  <a:lnTo>
                    <a:pt x="2984703" y="0"/>
                  </a:lnTo>
                  <a:lnTo>
                    <a:pt x="3068495" y="32"/>
                  </a:lnTo>
                  <a:lnTo>
                    <a:pt x="3151388" y="133"/>
                  </a:lnTo>
                  <a:lnTo>
                    <a:pt x="3233362" y="305"/>
                  </a:lnTo>
                  <a:lnTo>
                    <a:pt x="3314402" y="553"/>
                  </a:lnTo>
                  <a:lnTo>
                    <a:pt x="3394489" y="879"/>
                  </a:lnTo>
                  <a:lnTo>
                    <a:pt x="3473605" y="1288"/>
                  </a:lnTo>
                  <a:lnTo>
                    <a:pt x="3551735" y="1783"/>
                  </a:lnTo>
                  <a:lnTo>
                    <a:pt x="3628860" y="2367"/>
                  </a:lnTo>
                  <a:lnTo>
                    <a:pt x="3704963" y="3045"/>
                  </a:lnTo>
                  <a:lnTo>
                    <a:pt x="3780027" y="3820"/>
                  </a:lnTo>
                  <a:lnTo>
                    <a:pt x="3854034" y="4695"/>
                  </a:lnTo>
                  <a:lnTo>
                    <a:pt x="3926967" y="5675"/>
                  </a:lnTo>
                  <a:lnTo>
                    <a:pt x="3998809" y="6762"/>
                  </a:lnTo>
                  <a:lnTo>
                    <a:pt x="4069542" y="7961"/>
                  </a:lnTo>
                  <a:lnTo>
                    <a:pt x="4139148" y="9274"/>
                  </a:lnTo>
                  <a:lnTo>
                    <a:pt x="4207612" y="10707"/>
                  </a:lnTo>
                  <a:lnTo>
                    <a:pt x="4274914" y="12262"/>
                  </a:lnTo>
                  <a:lnTo>
                    <a:pt x="4341038" y="13942"/>
                  </a:lnTo>
                  <a:lnTo>
                    <a:pt x="4405966" y="15753"/>
                  </a:lnTo>
                  <a:lnTo>
                    <a:pt x="4469682" y="17696"/>
                  </a:lnTo>
                  <a:lnTo>
                    <a:pt x="4532167" y="19777"/>
                  </a:lnTo>
                  <a:lnTo>
                    <a:pt x="4593404" y="21997"/>
                  </a:lnTo>
                  <a:lnTo>
                    <a:pt x="4653377" y="24362"/>
                  </a:lnTo>
                  <a:lnTo>
                    <a:pt x="4712067" y="26874"/>
                  </a:lnTo>
                  <a:lnTo>
                    <a:pt x="4769457" y="29538"/>
                  </a:lnTo>
                  <a:lnTo>
                    <a:pt x="4825530" y="32357"/>
                  </a:lnTo>
                  <a:lnTo>
                    <a:pt x="4880269" y="35334"/>
                  </a:lnTo>
                  <a:lnTo>
                    <a:pt x="4933655" y="38473"/>
                  </a:lnTo>
                  <a:lnTo>
                    <a:pt x="4985673" y="41778"/>
                  </a:lnTo>
                  <a:lnTo>
                    <a:pt x="5036304" y="45253"/>
                  </a:lnTo>
                  <a:lnTo>
                    <a:pt x="5085530" y="48900"/>
                  </a:lnTo>
                  <a:lnTo>
                    <a:pt x="5133336" y="52725"/>
                  </a:lnTo>
                  <a:lnTo>
                    <a:pt x="5179703" y="56729"/>
                  </a:lnTo>
                  <a:lnTo>
                    <a:pt x="5224614" y="60918"/>
                  </a:lnTo>
                  <a:lnTo>
                    <a:pt x="5268051" y="65293"/>
                  </a:lnTo>
                  <a:lnTo>
                    <a:pt x="5309998" y="69861"/>
                  </a:lnTo>
                  <a:lnTo>
                    <a:pt x="5350437" y="74622"/>
                  </a:lnTo>
                  <a:lnTo>
                    <a:pt x="5389350" y="79583"/>
                  </a:lnTo>
                  <a:lnTo>
                    <a:pt x="5462530" y="90113"/>
                  </a:lnTo>
                  <a:lnTo>
                    <a:pt x="5529400" y="101480"/>
                  </a:lnTo>
                  <a:lnTo>
                    <a:pt x="5589821" y="113714"/>
                  </a:lnTo>
                  <a:lnTo>
                    <a:pt x="5643653" y="126842"/>
                  </a:lnTo>
                  <a:lnTo>
                    <a:pt x="5690759" y="140895"/>
                  </a:lnTo>
                  <a:lnTo>
                    <a:pt x="5730999" y="155901"/>
                  </a:lnTo>
                  <a:lnTo>
                    <a:pt x="5778181" y="180260"/>
                  </a:lnTo>
                  <a:lnTo>
                    <a:pt x="5809133" y="206926"/>
                  </a:lnTo>
                  <a:lnTo>
                    <a:pt x="5823387" y="235998"/>
                  </a:lnTo>
                  <a:lnTo>
                    <a:pt x="5824347" y="246240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256631" y="397751"/>
              <a:ext cx="86283" cy="847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6104" y="584200"/>
            <a:ext cx="2778760" cy="16052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189865">
              <a:lnSpc>
                <a:spcPts val="6200"/>
              </a:lnSpc>
              <a:spcBef>
                <a:spcPts val="340"/>
              </a:spcBef>
            </a:pPr>
            <a:r>
              <a:rPr dirty="0" sz="5200">
                <a:latin typeface="Arial"/>
                <a:cs typeface="Arial"/>
              </a:rPr>
              <a:t>Scoping  (optional)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7000" y="3365500"/>
            <a:ext cx="39687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latin typeface="Arial"/>
                <a:cs typeface="Arial"/>
              </a:rPr>
              <a:t>Scoping</a:t>
            </a:r>
            <a:r>
              <a:rPr dirty="0" sz="4200" spc="-90">
                <a:latin typeface="Arial"/>
                <a:cs typeface="Arial"/>
              </a:rPr>
              <a:t> </a:t>
            </a:r>
            <a:r>
              <a:rPr dirty="0" sz="4200" spc="-5">
                <a:latin typeface="Arial"/>
                <a:cs typeface="Arial"/>
              </a:rPr>
              <a:t>process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28422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Scoping</a:t>
            </a:r>
            <a:r>
              <a:rPr dirty="0" spc="-90"/>
              <a:t> </a:t>
            </a:r>
            <a:r>
              <a:rPr dirty="0" spc="-5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5980" y="923128"/>
            <a:ext cx="2202815" cy="541020"/>
            <a:chOff x="1245980" y="923128"/>
            <a:chExt cx="2202815" cy="541020"/>
          </a:xfrm>
        </p:grpSpPr>
        <p:sp>
          <p:nvSpPr>
            <p:cNvPr id="4" name="object 4"/>
            <p:cNvSpPr/>
            <p:nvPr/>
          </p:nvSpPr>
          <p:spPr>
            <a:xfrm>
              <a:off x="1245980" y="923128"/>
              <a:ext cx="2202345" cy="5407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8846" y="942987"/>
              <a:ext cx="2116620" cy="4550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88846" y="943000"/>
              <a:ext cx="2117090" cy="455295"/>
            </a:xfrm>
            <a:custGeom>
              <a:avLst/>
              <a:gdLst/>
              <a:ahLst/>
              <a:cxnLst/>
              <a:rect l="l" t="t" r="r" b="b"/>
              <a:pathLst>
                <a:path w="2117090" h="455294">
                  <a:moveTo>
                    <a:pt x="75831" y="0"/>
                  </a:moveTo>
                  <a:lnTo>
                    <a:pt x="2040775" y="0"/>
                  </a:lnTo>
                  <a:lnTo>
                    <a:pt x="2070296" y="5958"/>
                  </a:lnTo>
                  <a:lnTo>
                    <a:pt x="2094404" y="22209"/>
                  </a:lnTo>
                  <a:lnTo>
                    <a:pt x="2110659" y="46312"/>
                  </a:lnTo>
                  <a:lnTo>
                    <a:pt x="2116620" y="75831"/>
                  </a:lnTo>
                  <a:lnTo>
                    <a:pt x="2116620" y="379171"/>
                  </a:lnTo>
                  <a:lnTo>
                    <a:pt x="2110659" y="408691"/>
                  </a:lnTo>
                  <a:lnTo>
                    <a:pt x="2094404" y="432800"/>
                  </a:lnTo>
                  <a:lnTo>
                    <a:pt x="2070296" y="449054"/>
                  </a:lnTo>
                  <a:lnTo>
                    <a:pt x="2040775" y="455015"/>
                  </a:lnTo>
                  <a:lnTo>
                    <a:pt x="75831" y="455015"/>
                  </a:lnTo>
                  <a:lnTo>
                    <a:pt x="46312" y="449054"/>
                  </a:lnTo>
                  <a:lnTo>
                    <a:pt x="22209" y="432800"/>
                  </a:lnTo>
                  <a:lnTo>
                    <a:pt x="5958" y="408691"/>
                  </a:lnTo>
                  <a:lnTo>
                    <a:pt x="0" y="379171"/>
                  </a:lnTo>
                  <a:lnTo>
                    <a:pt x="0" y="75831"/>
                  </a:lnTo>
                  <a:lnTo>
                    <a:pt x="5958" y="46312"/>
                  </a:lnTo>
                  <a:lnTo>
                    <a:pt x="22209" y="22209"/>
                  </a:lnTo>
                  <a:lnTo>
                    <a:pt x="46312" y="5958"/>
                  </a:lnTo>
                  <a:lnTo>
                    <a:pt x="75831" y="0"/>
                  </a:lnTo>
                  <a:close/>
                </a:path>
              </a:pathLst>
            </a:custGeom>
            <a:ln w="9525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49400" y="990600"/>
            <a:ext cx="1725930" cy="3460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203200" marR="5080" indent="-191135">
              <a:lnSpc>
                <a:spcPts val="1200"/>
              </a:lnSpc>
              <a:spcBef>
                <a:spcPts val="240"/>
              </a:spcBef>
            </a:pPr>
            <a:r>
              <a:rPr dirty="0" sz="1100">
                <a:latin typeface="Arial"/>
                <a:cs typeface="Arial"/>
              </a:rPr>
              <a:t>Identify a </a:t>
            </a:r>
            <a:r>
              <a:rPr dirty="0" sz="1100" spc="-5">
                <a:latin typeface="Arial"/>
                <a:cs typeface="Arial"/>
              </a:rPr>
              <a:t>business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problem  </a:t>
            </a:r>
            <a:r>
              <a:rPr dirty="0" sz="1100">
                <a:latin typeface="Arial"/>
                <a:cs typeface="Arial"/>
              </a:rPr>
              <a:t>(not </a:t>
            </a:r>
            <a:r>
              <a:rPr dirty="0" sz="1100" spc="-5">
                <a:latin typeface="Arial"/>
                <a:cs typeface="Arial"/>
              </a:rPr>
              <a:t>an </a:t>
            </a:r>
            <a:r>
              <a:rPr dirty="0" sz="1100">
                <a:latin typeface="Arial"/>
                <a:cs typeface="Arial"/>
              </a:rPr>
              <a:t>AI</a:t>
            </a:r>
            <a:r>
              <a:rPr dirty="0" sz="1100" spc="-8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problem)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45980" y="1695858"/>
            <a:ext cx="2202815" cy="541020"/>
            <a:chOff x="1245980" y="1695858"/>
            <a:chExt cx="2202815" cy="541020"/>
          </a:xfrm>
        </p:grpSpPr>
        <p:sp>
          <p:nvSpPr>
            <p:cNvPr id="9" name="object 9"/>
            <p:cNvSpPr/>
            <p:nvPr/>
          </p:nvSpPr>
          <p:spPr>
            <a:xfrm>
              <a:off x="1245980" y="1695858"/>
              <a:ext cx="2202345" cy="5407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8846" y="1715719"/>
              <a:ext cx="2116620" cy="4550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88846" y="1715719"/>
              <a:ext cx="2117090" cy="455295"/>
            </a:xfrm>
            <a:custGeom>
              <a:avLst/>
              <a:gdLst/>
              <a:ahLst/>
              <a:cxnLst/>
              <a:rect l="l" t="t" r="r" b="b"/>
              <a:pathLst>
                <a:path w="2117090" h="455294">
                  <a:moveTo>
                    <a:pt x="75831" y="0"/>
                  </a:moveTo>
                  <a:lnTo>
                    <a:pt x="2040775" y="0"/>
                  </a:lnTo>
                  <a:lnTo>
                    <a:pt x="2070296" y="5958"/>
                  </a:lnTo>
                  <a:lnTo>
                    <a:pt x="2094404" y="22209"/>
                  </a:lnTo>
                  <a:lnTo>
                    <a:pt x="2110659" y="46312"/>
                  </a:lnTo>
                  <a:lnTo>
                    <a:pt x="2116620" y="75831"/>
                  </a:lnTo>
                  <a:lnTo>
                    <a:pt x="2116620" y="379171"/>
                  </a:lnTo>
                  <a:lnTo>
                    <a:pt x="2110659" y="408691"/>
                  </a:lnTo>
                  <a:lnTo>
                    <a:pt x="2094404" y="432800"/>
                  </a:lnTo>
                  <a:lnTo>
                    <a:pt x="2070296" y="449054"/>
                  </a:lnTo>
                  <a:lnTo>
                    <a:pt x="2040775" y="455015"/>
                  </a:lnTo>
                  <a:lnTo>
                    <a:pt x="75831" y="455015"/>
                  </a:lnTo>
                  <a:lnTo>
                    <a:pt x="46312" y="449054"/>
                  </a:lnTo>
                  <a:lnTo>
                    <a:pt x="22209" y="432800"/>
                  </a:lnTo>
                  <a:lnTo>
                    <a:pt x="5958" y="408691"/>
                  </a:lnTo>
                  <a:lnTo>
                    <a:pt x="0" y="379171"/>
                  </a:lnTo>
                  <a:lnTo>
                    <a:pt x="0" y="75831"/>
                  </a:lnTo>
                  <a:lnTo>
                    <a:pt x="5958" y="46312"/>
                  </a:lnTo>
                  <a:lnTo>
                    <a:pt x="22209" y="22209"/>
                  </a:lnTo>
                  <a:lnTo>
                    <a:pt x="46312" y="5958"/>
                  </a:lnTo>
                  <a:lnTo>
                    <a:pt x="75831" y="0"/>
                  </a:lnTo>
                  <a:close/>
                </a:path>
              </a:pathLst>
            </a:custGeom>
            <a:ln w="9525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689100" y="1828800"/>
            <a:ext cx="14541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Brainstorm AI</a:t>
            </a:r>
            <a:r>
              <a:rPr dirty="0" sz="1100" spc="-1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solutions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45981" y="1485607"/>
            <a:ext cx="2199005" cy="1496060"/>
            <a:chOff x="1245981" y="1485607"/>
            <a:chExt cx="2199005" cy="1496060"/>
          </a:xfrm>
        </p:grpSpPr>
        <p:sp>
          <p:nvSpPr>
            <p:cNvPr id="14" name="object 14"/>
            <p:cNvSpPr/>
            <p:nvPr/>
          </p:nvSpPr>
          <p:spPr>
            <a:xfrm>
              <a:off x="2251824" y="1485607"/>
              <a:ext cx="138198" cy="2058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94686" y="1505457"/>
              <a:ext cx="52476" cy="1201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94686" y="1505457"/>
              <a:ext cx="52705" cy="120650"/>
            </a:xfrm>
            <a:custGeom>
              <a:avLst/>
              <a:gdLst/>
              <a:ahLst/>
              <a:cxnLst/>
              <a:rect l="l" t="t" r="r" b="b"/>
              <a:pathLst>
                <a:path w="52705" h="120650">
                  <a:moveTo>
                    <a:pt x="13119" y="93903"/>
                  </a:moveTo>
                  <a:lnTo>
                    <a:pt x="0" y="93903"/>
                  </a:lnTo>
                  <a:lnTo>
                    <a:pt x="26238" y="120142"/>
                  </a:lnTo>
                  <a:lnTo>
                    <a:pt x="52476" y="93903"/>
                  </a:lnTo>
                  <a:lnTo>
                    <a:pt x="39357" y="93903"/>
                  </a:lnTo>
                  <a:lnTo>
                    <a:pt x="39357" y="0"/>
                  </a:lnTo>
                  <a:lnTo>
                    <a:pt x="13119" y="0"/>
                  </a:lnTo>
                  <a:lnTo>
                    <a:pt x="13119" y="93903"/>
                  </a:lnTo>
                  <a:close/>
                </a:path>
              </a:pathLst>
            </a:custGeom>
            <a:ln w="9525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45981" y="2424995"/>
              <a:ext cx="2198598" cy="5564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88846" y="2444851"/>
              <a:ext cx="2112873" cy="4707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88846" y="2444851"/>
              <a:ext cx="2113280" cy="471170"/>
            </a:xfrm>
            <a:custGeom>
              <a:avLst/>
              <a:gdLst/>
              <a:ahLst/>
              <a:cxnLst/>
              <a:rect l="l" t="t" r="r" b="b"/>
              <a:pathLst>
                <a:path w="2113279" h="471169">
                  <a:moveTo>
                    <a:pt x="78460" y="0"/>
                  </a:moveTo>
                  <a:lnTo>
                    <a:pt x="2034413" y="0"/>
                  </a:lnTo>
                  <a:lnTo>
                    <a:pt x="2064953" y="6165"/>
                  </a:lnTo>
                  <a:lnTo>
                    <a:pt x="2089892" y="22980"/>
                  </a:lnTo>
                  <a:lnTo>
                    <a:pt x="2106707" y="47920"/>
                  </a:lnTo>
                  <a:lnTo>
                    <a:pt x="2112873" y="78460"/>
                  </a:lnTo>
                  <a:lnTo>
                    <a:pt x="2112873" y="392303"/>
                  </a:lnTo>
                  <a:lnTo>
                    <a:pt x="2106707" y="422843"/>
                  </a:lnTo>
                  <a:lnTo>
                    <a:pt x="2089892" y="447782"/>
                  </a:lnTo>
                  <a:lnTo>
                    <a:pt x="2064953" y="464597"/>
                  </a:lnTo>
                  <a:lnTo>
                    <a:pt x="2034413" y="470763"/>
                  </a:lnTo>
                  <a:lnTo>
                    <a:pt x="78460" y="470763"/>
                  </a:lnTo>
                  <a:lnTo>
                    <a:pt x="47920" y="464597"/>
                  </a:lnTo>
                  <a:lnTo>
                    <a:pt x="22980" y="447782"/>
                  </a:lnTo>
                  <a:lnTo>
                    <a:pt x="6165" y="422843"/>
                  </a:lnTo>
                  <a:lnTo>
                    <a:pt x="0" y="392303"/>
                  </a:lnTo>
                  <a:lnTo>
                    <a:pt x="0" y="78460"/>
                  </a:lnTo>
                  <a:lnTo>
                    <a:pt x="6165" y="47920"/>
                  </a:lnTo>
                  <a:lnTo>
                    <a:pt x="22980" y="22980"/>
                  </a:lnTo>
                  <a:lnTo>
                    <a:pt x="47920" y="6165"/>
                  </a:lnTo>
                  <a:lnTo>
                    <a:pt x="78460" y="0"/>
                  </a:lnTo>
                  <a:close/>
                </a:path>
              </a:pathLst>
            </a:custGeom>
            <a:ln w="9525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511338" y="2501900"/>
            <a:ext cx="1696720" cy="3460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 indent="100965">
              <a:lnSpc>
                <a:spcPts val="1200"/>
              </a:lnSpc>
              <a:spcBef>
                <a:spcPts val="240"/>
              </a:spcBef>
            </a:pPr>
            <a:r>
              <a:rPr dirty="0" sz="1100">
                <a:latin typeface="Arial"/>
                <a:cs typeface="Arial"/>
              </a:rPr>
              <a:t>Assess the feasibility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and  </a:t>
            </a:r>
            <a:r>
              <a:rPr dirty="0" sz="1100">
                <a:latin typeface="Arial"/>
                <a:cs typeface="Arial"/>
              </a:rPr>
              <a:t>value </a:t>
            </a:r>
            <a:r>
              <a:rPr dirty="0" sz="1100" spc="-5">
                <a:latin typeface="Arial"/>
                <a:cs typeface="Arial"/>
              </a:rPr>
              <a:t>of potential</a:t>
            </a:r>
            <a:r>
              <a:rPr dirty="0" sz="1100" spc="-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solutions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45981" y="2235746"/>
            <a:ext cx="2199005" cy="1485900"/>
            <a:chOff x="1245981" y="2235746"/>
            <a:chExt cx="2199005" cy="1485900"/>
          </a:xfrm>
        </p:grpSpPr>
        <p:sp>
          <p:nvSpPr>
            <p:cNvPr id="22" name="object 22"/>
            <p:cNvSpPr/>
            <p:nvPr/>
          </p:nvSpPr>
          <p:spPr>
            <a:xfrm>
              <a:off x="2251824" y="2235746"/>
              <a:ext cx="138198" cy="2058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294686" y="2255608"/>
              <a:ext cx="52476" cy="12012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94686" y="2255596"/>
              <a:ext cx="52705" cy="120650"/>
            </a:xfrm>
            <a:custGeom>
              <a:avLst/>
              <a:gdLst/>
              <a:ahLst/>
              <a:cxnLst/>
              <a:rect l="l" t="t" r="r" b="b"/>
              <a:pathLst>
                <a:path w="52705" h="120650">
                  <a:moveTo>
                    <a:pt x="13119" y="93903"/>
                  </a:moveTo>
                  <a:lnTo>
                    <a:pt x="0" y="93903"/>
                  </a:lnTo>
                  <a:lnTo>
                    <a:pt x="26238" y="120142"/>
                  </a:lnTo>
                  <a:lnTo>
                    <a:pt x="52476" y="93903"/>
                  </a:lnTo>
                  <a:lnTo>
                    <a:pt x="39357" y="93903"/>
                  </a:lnTo>
                  <a:lnTo>
                    <a:pt x="39357" y="0"/>
                  </a:lnTo>
                  <a:lnTo>
                    <a:pt x="13119" y="0"/>
                  </a:lnTo>
                  <a:lnTo>
                    <a:pt x="13119" y="93903"/>
                  </a:lnTo>
                  <a:close/>
                </a:path>
              </a:pathLst>
            </a:custGeom>
            <a:ln w="9525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45981" y="3175133"/>
              <a:ext cx="2198598" cy="5459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88846" y="3195002"/>
              <a:ext cx="2112873" cy="4602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88846" y="3195002"/>
              <a:ext cx="2113280" cy="460375"/>
            </a:xfrm>
            <a:custGeom>
              <a:avLst/>
              <a:gdLst/>
              <a:ahLst/>
              <a:cxnLst/>
              <a:rect l="l" t="t" r="r" b="b"/>
              <a:pathLst>
                <a:path w="2113279" h="460375">
                  <a:moveTo>
                    <a:pt x="76708" y="0"/>
                  </a:moveTo>
                  <a:lnTo>
                    <a:pt x="2036165" y="0"/>
                  </a:lnTo>
                  <a:lnTo>
                    <a:pt x="2066024" y="6027"/>
                  </a:lnTo>
                  <a:lnTo>
                    <a:pt x="2090407" y="22466"/>
                  </a:lnTo>
                  <a:lnTo>
                    <a:pt x="2106845" y="46848"/>
                  </a:lnTo>
                  <a:lnTo>
                    <a:pt x="2112873" y="76708"/>
                  </a:lnTo>
                  <a:lnTo>
                    <a:pt x="2112873" y="383552"/>
                  </a:lnTo>
                  <a:lnTo>
                    <a:pt x="2106845" y="413411"/>
                  </a:lnTo>
                  <a:lnTo>
                    <a:pt x="2090407" y="437794"/>
                  </a:lnTo>
                  <a:lnTo>
                    <a:pt x="2066024" y="454232"/>
                  </a:lnTo>
                  <a:lnTo>
                    <a:pt x="2036165" y="460260"/>
                  </a:lnTo>
                  <a:lnTo>
                    <a:pt x="76708" y="460260"/>
                  </a:lnTo>
                  <a:lnTo>
                    <a:pt x="46848" y="454232"/>
                  </a:lnTo>
                  <a:lnTo>
                    <a:pt x="22466" y="437794"/>
                  </a:lnTo>
                  <a:lnTo>
                    <a:pt x="6027" y="413411"/>
                  </a:lnTo>
                  <a:lnTo>
                    <a:pt x="0" y="383552"/>
                  </a:lnTo>
                  <a:lnTo>
                    <a:pt x="0" y="76708"/>
                  </a:lnTo>
                  <a:lnTo>
                    <a:pt x="6027" y="46848"/>
                  </a:lnTo>
                  <a:lnTo>
                    <a:pt x="22466" y="22466"/>
                  </a:lnTo>
                  <a:lnTo>
                    <a:pt x="46848" y="6027"/>
                  </a:lnTo>
                  <a:lnTo>
                    <a:pt x="76708" y="0"/>
                  </a:lnTo>
                  <a:close/>
                </a:path>
              </a:pathLst>
            </a:custGeom>
            <a:ln w="9524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663700" y="3314700"/>
            <a:ext cx="14992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Determine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milestones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45980" y="2975381"/>
            <a:ext cx="2199005" cy="1485900"/>
            <a:chOff x="1245980" y="2975381"/>
            <a:chExt cx="2199005" cy="1485900"/>
          </a:xfrm>
        </p:grpSpPr>
        <p:sp>
          <p:nvSpPr>
            <p:cNvPr id="30" name="object 30"/>
            <p:cNvSpPr/>
            <p:nvPr/>
          </p:nvSpPr>
          <p:spPr>
            <a:xfrm>
              <a:off x="2254084" y="2975381"/>
              <a:ext cx="138198" cy="2058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296947" y="2995244"/>
              <a:ext cx="52463" cy="12012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296947" y="2995244"/>
              <a:ext cx="52705" cy="120650"/>
            </a:xfrm>
            <a:custGeom>
              <a:avLst/>
              <a:gdLst/>
              <a:ahLst/>
              <a:cxnLst/>
              <a:rect l="l" t="t" r="r" b="b"/>
              <a:pathLst>
                <a:path w="52705" h="120650">
                  <a:moveTo>
                    <a:pt x="13119" y="93903"/>
                  </a:moveTo>
                  <a:lnTo>
                    <a:pt x="0" y="93903"/>
                  </a:lnTo>
                  <a:lnTo>
                    <a:pt x="26238" y="120142"/>
                  </a:lnTo>
                  <a:lnTo>
                    <a:pt x="52476" y="93903"/>
                  </a:lnTo>
                  <a:lnTo>
                    <a:pt x="39357" y="93903"/>
                  </a:lnTo>
                  <a:lnTo>
                    <a:pt x="39357" y="0"/>
                  </a:lnTo>
                  <a:lnTo>
                    <a:pt x="13119" y="0"/>
                  </a:lnTo>
                  <a:lnTo>
                    <a:pt x="13119" y="93903"/>
                  </a:lnTo>
                  <a:close/>
                </a:path>
              </a:pathLst>
            </a:custGeom>
            <a:ln w="9525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45980" y="3914772"/>
              <a:ext cx="2198598" cy="54599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8846" y="3934637"/>
              <a:ext cx="2112873" cy="4602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8846" y="3934635"/>
              <a:ext cx="2113280" cy="460375"/>
            </a:xfrm>
            <a:custGeom>
              <a:avLst/>
              <a:gdLst/>
              <a:ahLst/>
              <a:cxnLst/>
              <a:rect l="l" t="t" r="r" b="b"/>
              <a:pathLst>
                <a:path w="2113279" h="460375">
                  <a:moveTo>
                    <a:pt x="76708" y="0"/>
                  </a:moveTo>
                  <a:lnTo>
                    <a:pt x="2036165" y="0"/>
                  </a:lnTo>
                  <a:lnTo>
                    <a:pt x="2066024" y="6027"/>
                  </a:lnTo>
                  <a:lnTo>
                    <a:pt x="2090407" y="22466"/>
                  </a:lnTo>
                  <a:lnTo>
                    <a:pt x="2106845" y="46848"/>
                  </a:lnTo>
                  <a:lnTo>
                    <a:pt x="2112873" y="76707"/>
                  </a:lnTo>
                  <a:lnTo>
                    <a:pt x="2112873" y="383552"/>
                  </a:lnTo>
                  <a:lnTo>
                    <a:pt x="2106845" y="413411"/>
                  </a:lnTo>
                  <a:lnTo>
                    <a:pt x="2090407" y="437794"/>
                  </a:lnTo>
                  <a:lnTo>
                    <a:pt x="2066024" y="454232"/>
                  </a:lnTo>
                  <a:lnTo>
                    <a:pt x="2036165" y="460260"/>
                  </a:lnTo>
                  <a:lnTo>
                    <a:pt x="76708" y="460260"/>
                  </a:lnTo>
                  <a:lnTo>
                    <a:pt x="46848" y="454232"/>
                  </a:lnTo>
                  <a:lnTo>
                    <a:pt x="22466" y="437794"/>
                  </a:lnTo>
                  <a:lnTo>
                    <a:pt x="6027" y="413411"/>
                  </a:lnTo>
                  <a:lnTo>
                    <a:pt x="0" y="383552"/>
                  </a:lnTo>
                  <a:lnTo>
                    <a:pt x="0" y="76707"/>
                  </a:lnTo>
                  <a:lnTo>
                    <a:pt x="6027" y="46848"/>
                  </a:lnTo>
                  <a:lnTo>
                    <a:pt x="22466" y="22466"/>
                  </a:lnTo>
                  <a:lnTo>
                    <a:pt x="46848" y="6027"/>
                  </a:lnTo>
                  <a:lnTo>
                    <a:pt x="76708" y="0"/>
                  </a:lnTo>
                  <a:close/>
                </a:path>
              </a:pathLst>
            </a:custGeom>
            <a:ln w="9524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689100" y="4051300"/>
            <a:ext cx="1440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Budget for</a:t>
            </a:r>
            <a:r>
              <a:rPr dirty="0" sz="1200" spc="-9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resources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251824" y="3715016"/>
            <a:ext cx="138430" cy="206375"/>
            <a:chOff x="2251824" y="3715016"/>
            <a:chExt cx="138430" cy="206375"/>
          </a:xfrm>
        </p:grpSpPr>
        <p:sp>
          <p:nvSpPr>
            <p:cNvPr id="38" name="object 38"/>
            <p:cNvSpPr/>
            <p:nvPr/>
          </p:nvSpPr>
          <p:spPr>
            <a:xfrm>
              <a:off x="2251824" y="3715016"/>
              <a:ext cx="138198" cy="2058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294686" y="3734879"/>
              <a:ext cx="52463" cy="1201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294674" y="3734879"/>
              <a:ext cx="52705" cy="120650"/>
            </a:xfrm>
            <a:custGeom>
              <a:avLst/>
              <a:gdLst/>
              <a:ahLst/>
              <a:cxnLst/>
              <a:rect l="l" t="t" r="r" b="b"/>
              <a:pathLst>
                <a:path w="52705" h="120650">
                  <a:moveTo>
                    <a:pt x="13119" y="93903"/>
                  </a:moveTo>
                  <a:lnTo>
                    <a:pt x="0" y="93903"/>
                  </a:lnTo>
                  <a:lnTo>
                    <a:pt x="26238" y="120142"/>
                  </a:lnTo>
                  <a:lnTo>
                    <a:pt x="52476" y="93903"/>
                  </a:lnTo>
                  <a:lnTo>
                    <a:pt x="39357" y="93903"/>
                  </a:lnTo>
                  <a:lnTo>
                    <a:pt x="39357" y="0"/>
                  </a:lnTo>
                  <a:lnTo>
                    <a:pt x="13119" y="0"/>
                  </a:lnTo>
                  <a:lnTo>
                    <a:pt x="13119" y="93903"/>
                  </a:lnTo>
                  <a:close/>
                </a:path>
              </a:pathLst>
            </a:custGeom>
            <a:ln w="9525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003749" y="772210"/>
            <a:ext cx="3328670" cy="176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9700">
              <a:lnSpc>
                <a:spcPct val="1428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What </a:t>
            </a:r>
            <a:r>
              <a:rPr dirty="0" sz="1400" spc="-5">
                <a:latin typeface="Arial"/>
                <a:cs typeface="Arial"/>
              </a:rPr>
              <a:t>are </a:t>
            </a:r>
            <a:r>
              <a:rPr dirty="0" sz="1400">
                <a:latin typeface="Arial"/>
                <a:cs typeface="Arial"/>
              </a:rPr>
              <a:t>the top 3 things you </a:t>
            </a:r>
            <a:r>
              <a:rPr dirty="0" sz="1400" spc="-5">
                <a:latin typeface="Arial"/>
                <a:cs typeface="Arial"/>
              </a:rPr>
              <a:t>wish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were  working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better?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"/>
              <a:cs typeface="Arial"/>
            </a:endParaRPr>
          </a:p>
          <a:p>
            <a:pPr marL="774700" indent="-318135">
              <a:lnSpc>
                <a:spcPct val="100000"/>
              </a:lnSpc>
              <a:buChar char="!"/>
              <a:tabLst>
                <a:tab pos="774065" algn="l"/>
                <a:tab pos="775335" algn="l"/>
              </a:tabLst>
            </a:pPr>
            <a:r>
              <a:rPr dirty="0" sz="1400">
                <a:latin typeface="Arial"/>
                <a:cs typeface="Arial"/>
              </a:rPr>
              <a:t>Increase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conversion</a:t>
            </a:r>
            <a:endParaRPr sz="1400">
              <a:latin typeface="Arial"/>
              <a:cs typeface="Arial"/>
            </a:endParaRPr>
          </a:p>
          <a:p>
            <a:pPr marL="774700" indent="-318135">
              <a:lnSpc>
                <a:spcPct val="100000"/>
              </a:lnSpc>
              <a:spcBef>
                <a:spcPts val="919"/>
              </a:spcBef>
              <a:buChar char="!"/>
              <a:tabLst>
                <a:tab pos="774065" algn="l"/>
                <a:tab pos="775335" algn="l"/>
              </a:tabLst>
            </a:pPr>
            <a:r>
              <a:rPr dirty="0" sz="1400" spc="-5">
                <a:latin typeface="Arial"/>
                <a:cs typeface="Arial"/>
              </a:rPr>
              <a:t>Reduce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inventory</a:t>
            </a:r>
            <a:endParaRPr sz="1400">
              <a:latin typeface="Arial"/>
              <a:cs typeface="Arial"/>
            </a:endParaRPr>
          </a:p>
          <a:p>
            <a:pPr marL="774700" indent="-318135">
              <a:lnSpc>
                <a:spcPct val="100000"/>
              </a:lnSpc>
              <a:spcBef>
                <a:spcPts val="819"/>
              </a:spcBef>
              <a:buChar char="!"/>
              <a:tabLst>
                <a:tab pos="774065" algn="l"/>
                <a:tab pos="775335" algn="l"/>
              </a:tabLst>
            </a:pPr>
            <a:r>
              <a:rPr dirty="0" sz="1400">
                <a:latin typeface="Arial"/>
                <a:cs typeface="Arial"/>
              </a:rPr>
              <a:t>Increase margin (profit </a:t>
            </a:r>
            <a:r>
              <a:rPr dirty="0" sz="1400" spc="-5">
                <a:latin typeface="Arial"/>
                <a:cs typeface="Arial"/>
              </a:rPr>
              <a:t>per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item)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88751" y="1124635"/>
            <a:ext cx="0" cy="3141980"/>
          </a:xfrm>
          <a:custGeom>
            <a:avLst/>
            <a:gdLst/>
            <a:ahLst/>
            <a:cxnLst/>
            <a:rect l="l" t="t" r="r" b="b"/>
            <a:pathLst>
              <a:path w="0" h="3141979">
                <a:moveTo>
                  <a:pt x="0" y="0"/>
                </a:moveTo>
                <a:lnTo>
                  <a:pt x="0" y="3141472"/>
                </a:lnTo>
              </a:path>
            </a:pathLst>
          </a:custGeom>
          <a:ln w="28575">
            <a:solidFill>
              <a:srgbClr val="A64D7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87"/>
            <a:ext cx="9144000" cy="580390"/>
            <a:chOff x="0" y="4563287"/>
            <a:chExt cx="9144000" cy="580390"/>
          </a:xfrm>
        </p:grpSpPr>
        <p:sp>
          <p:nvSpPr>
            <p:cNvPr id="3" name="object 3"/>
            <p:cNvSpPr/>
            <p:nvPr/>
          </p:nvSpPr>
          <p:spPr>
            <a:xfrm>
              <a:off x="0" y="4563287"/>
              <a:ext cx="9144000" cy="5802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1698" y="4694798"/>
              <a:ext cx="1471904" cy="330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3922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Phone </a:t>
            </a:r>
            <a:r>
              <a:rPr dirty="0" spc="-5"/>
              <a:t>defect</a:t>
            </a:r>
            <a:r>
              <a:rPr dirty="0" spc="-95"/>
              <a:t> </a:t>
            </a:r>
            <a:r>
              <a:rPr dirty="0" spc="-5"/>
              <a:t>detection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102588" y="1075486"/>
            <a:ext cx="1623695" cy="2993390"/>
            <a:chOff x="1102588" y="1075486"/>
            <a:chExt cx="1623695" cy="2993390"/>
          </a:xfrm>
        </p:grpSpPr>
        <p:sp>
          <p:nvSpPr>
            <p:cNvPr id="7" name="object 7"/>
            <p:cNvSpPr/>
            <p:nvPr/>
          </p:nvSpPr>
          <p:spPr>
            <a:xfrm>
              <a:off x="1102588" y="1075486"/>
              <a:ext cx="1623453" cy="2993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20125" y="3351555"/>
              <a:ext cx="335305" cy="3332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28190" y="2572105"/>
              <a:ext cx="527240" cy="566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70012" y="1625625"/>
              <a:ext cx="660400" cy="1689100"/>
            </a:xfrm>
            <a:custGeom>
              <a:avLst/>
              <a:gdLst/>
              <a:ahLst/>
              <a:cxnLst/>
              <a:rect l="l" t="t" r="r" b="b"/>
              <a:pathLst>
                <a:path w="660400" h="1689100">
                  <a:moveTo>
                    <a:pt x="0" y="0"/>
                  </a:moveTo>
                  <a:lnTo>
                    <a:pt x="659942" y="0"/>
                  </a:lnTo>
                  <a:lnTo>
                    <a:pt x="659942" y="1688490"/>
                  </a:lnTo>
                  <a:lnTo>
                    <a:pt x="0" y="168849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3754628" y="1075486"/>
            <a:ext cx="1623695" cy="2993390"/>
            <a:chOff x="3754628" y="1075486"/>
            <a:chExt cx="1623695" cy="2993390"/>
          </a:xfrm>
        </p:grpSpPr>
        <p:sp>
          <p:nvSpPr>
            <p:cNvPr id="12" name="object 12"/>
            <p:cNvSpPr/>
            <p:nvPr/>
          </p:nvSpPr>
          <p:spPr>
            <a:xfrm>
              <a:off x="3754628" y="1075486"/>
              <a:ext cx="1623440" cy="2993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2164" y="3351555"/>
              <a:ext cx="335305" cy="3332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80229" y="2572105"/>
              <a:ext cx="527240" cy="566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43883" y="1625625"/>
              <a:ext cx="650875" cy="1727200"/>
            </a:xfrm>
            <a:custGeom>
              <a:avLst/>
              <a:gdLst/>
              <a:ahLst/>
              <a:cxnLst/>
              <a:rect l="l" t="t" r="r" b="b"/>
              <a:pathLst>
                <a:path w="650875" h="1727200">
                  <a:moveTo>
                    <a:pt x="0" y="0"/>
                  </a:moveTo>
                  <a:lnTo>
                    <a:pt x="650760" y="0"/>
                  </a:lnTo>
                  <a:lnTo>
                    <a:pt x="650760" y="1726742"/>
                  </a:lnTo>
                  <a:lnTo>
                    <a:pt x="0" y="172674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72939" y="3448380"/>
              <a:ext cx="113664" cy="155575"/>
            </a:xfrm>
            <a:custGeom>
              <a:avLst/>
              <a:gdLst/>
              <a:ahLst/>
              <a:cxnLst/>
              <a:rect l="l" t="t" r="r" b="b"/>
              <a:pathLst>
                <a:path w="113664" h="155575">
                  <a:moveTo>
                    <a:pt x="0" y="0"/>
                  </a:moveTo>
                  <a:lnTo>
                    <a:pt x="113195" y="0"/>
                  </a:lnTo>
                  <a:lnTo>
                    <a:pt x="113195" y="155397"/>
                  </a:lnTo>
                  <a:lnTo>
                    <a:pt x="0" y="15539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6406680" y="1075486"/>
            <a:ext cx="1623695" cy="2993390"/>
            <a:chOff x="6406680" y="1075486"/>
            <a:chExt cx="1623695" cy="2993390"/>
          </a:xfrm>
        </p:grpSpPr>
        <p:sp>
          <p:nvSpPr>
            <p:cNvPr id="18" name="object 18"/>
            <p:cNvSpPr/>
            <p:nvPr/>
          </p:nvSpPr>
          <p:spPr>
            <a:xfrm>
              <a:off x="6406680" y="1075486"/>
              <a:ext cx="1623453" cy="2993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24204" y="3351555"/>
              <a:ext cx="335305" cy="3332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232281" y="2572105"/>
              <a:ext cx="527240" cy="566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73443" y="1619605"/>
              <a:ext cx="860425" cy="1984375"/>
            </a:xfrm>
            <a:custGeom>
              <a:avLst/>
              <a:gdLst/>
              <a:ahLst/>
              <a:cxnLst/>
              <a:rect l="l" t="t" r="r" b="b"/>
              <a:pathLst>
                <a:path w="860425" h="1984375">
                  <a:moveTo>
                    <a:pt x="0" y="0"/>
                  </a:moveTo>
                  <a:lnTo>
                    <a:pt x="860247" y="0"/>
                  </a:lnTo>
                  <a:lnTo>
                    <a:pt x="860247" y="1984159"/>
                  </a:lnTo>
                  <a:lnTo>
                    <a:pt x="0" y="198415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78600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Separating </a:t>
            </a:r>
            <a:r>
              <a:rPr dirty="0" spc="-5"/>
              <a:t>problem identification </a:t>
            </a:r>
            <a:r>
              <a:rPr dirty="0"/>
              <a:t>from</a:t>
            </a:r>
            <a:r>
              <a:rPr dirty="0" spc="-85"/>
              <a:t> </a:t>
            </a:r>
            <a:r>
              <a:rPr dirty="0"/>
              <a:t>solution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9578" y="1099413"/>
            <a:ext cx="7813675" cy="3032760"/>
            <a:chOff x="619578" y="1099413"/>
            <a:chExt cx="7813675" cy="3032760"/>
          </a:xfrm>
        </p:grpSpPr>
        <p:sp>
          <p:nvSpPr>
            <p:cNvPr id="4" name="object 4"/>
            <p:cNvSpPr/>
            <p:nvPr/>
          </p:nvSpPr>
          <p:spPr>
            <a:xfrm>
              <a:off x="619578" y="1816887"/>
              <a:ext cx="7813675" cy="0"/>
            </a:xfrm>
            <a:custGeom>
              <a:avLst/>
              <a:gdLst/>
              <a:ahLst/>
              <a:cxnLst/>
              <a:rect l="l" t="t" r="r" b="b"/>
              <a:pathLst>
                <a:path w="7813675" h="0">
                  <a:moveTo>
                    <a:pt x="0" y="0"/>
                  </a:moveTo>
                  <a:lnTo>
                    <a:pt x="781323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35526" y="1099413"/>
              <a:ext cx="0" cy="3032760"/>
            </a:xfrm>
            <a:custGeom>
              <a:avLst/>
              <a:gdLst/>
              <a:ahLst/>
              <a:cxnLst/>
              <a:rect l="l" t="t" r="r" b="b"/>
              <a:pathLst>
                <a:path w="0" h="3032760">
                  <a:moveTo>
                    <a:pt x="0" y="0"/>
                  </a:moveTo>
                  <a:lnTo>
                    <a:pt x="0" y="30323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89000" y="1244600"/>
            <a:ext cx="44996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065" algn="l"/>
              </a:tabLst>
            </a:pPr>
            <a:r>
              <a:rPr dirty="0" baseline="2777" sz="3000">
                <a:latin typeface="Arial"/>
                <a:cs typeface="Arial"/>
              </a:rPr>
              <a:t>Problem	</a:t>
            </a:r>
            <a:r>
              <a:rPr dirty="0" sz="2000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800" y="1993900"/>
            <a:ext cx="18446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Increase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conversion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800" y="2514701"/>
            <a:ext cx="16065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Reduce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inventory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9800" y="3048101"/>
            <a:ext cx="29171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Increase margin (profit </a:t>
            </a:r>
            <a:r>
              <a:rPr dirty="0" sz="1600" spc="-5">
                <a:latin typeface="Arial"/>
                <a:cs typeface="Arial"/>
              </a:rPr>
              <a:t>per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item)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5800" y="1994103"/>
            <a:ext cx="23977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Search,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recommendations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95800" y="2514904"/>
            <a:ext cx="27355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Demand prediction,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marketing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95800" y="2949346"/>
            <a:ext cx="408051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Optimizing </a:t>
            </a:r>
            <a:r>
              <a:rPr dirty="0" sz="1600" spc="-5">
                <a:latin typeface="Arial"/>
                <a:cs typeface="Arial"/>
              </a:rPr>
              <a:t>what </a:t>
            </a:r>
            <a:r>
              <a:rPr dirty="0" sz="1600">
                <a:latin typeface="Arial"/>
                <a:cs typeface="Arial"/>
              </a:rPr>
              <a:t>to sell (e.g.,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merchandising),  recommend</a:t>
            </a:r>
            <a:r>
              <a:rPr dirty="0" sz="1600" spc="-5">
                <a:latin typeface="Arial"/>
                <a:cs typeface="Arial"/>
              </a:rPr>
              <a:t> bundles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35200" y="3975303"/>
            <a:ext cx="14827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What to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achieve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9600" y="3962704"/>
            <a:ext cx="14147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How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achieve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6104" y="584200"/>
            <a:ext cx="2778760" cy="16052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189865">
              <a:lnSpc>
                <a:spcPts val="6200"/>
              </a:lnSpc>
              <a:spcBef>
                <a:spcPts val="340"/>
              </a:spcBef>
            </a:pPr>
            <a:r>
              <a:rPr dirty="0" sz="5200">
                <a:latin typeface="Arial"/>
                <a:cs typeface="Arial"/>
              </a:rPr>
              <a:t>Scoping  (optional)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49600" y="2984500"/>
            <a:ext cx="55537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Diligence on </a:t>
            </a:r>
            <a:r>
              <a:rPr dirty="0" sz="3000">
                <a:latin typeface="Arial"/>
                <a:cs typeface="Arial"/>
              </a:rPr>
              <a:t>feasibility </a:t>
            </a:r>
            <a:r>
              <a:rPr dirty="0" sz="3000" spc="-5">
                <a:latin typeface="Arial"/>
                <a:cs typeface="Arial"/>
              </a:rPr>
              <a:t>and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value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76949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Feasibility: Is this </a:t>
            </a:r>
            <a:r>
              <a:rPr dirty="0" spc="-5"/>
              <a:t>project </a:t>
            </a:r>
            <a:r>
              <a:rPr dirty="0"/>
              <a:t>technically</a:t>
            </a:r>
            <a:r>
              <a:rPr dirty="0" spc="-95"/>
              <a:t> </a:t>
            </a:r>
            <a:r>
              <a:rPr dirty="0"/>
              <a:t>feasible?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952500"/>
            <a:ext cx="5712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Use external benchmark </a:t>
            </a:r>
            <a:r>
              <a:rPr dirty="0" sz="1600">
                <a:latin typeface="Arial"/>
                <a:cs typeface="Arial"/>
              </a:rPr>
              <a:t>(literature, </a:t>
            </a:r>
            <a:r>
              <a:rPr dirty="0" sz="1600" spc="-5">
                <a:latin typeface="Arial"/>
                <a:cs typeface="Arial"/>
              </a:rPr>
              <a:t>other </a:t>
            </a:r>
            <a:r>
              <a:rPr dirty="0" sz="1600" spc="-15">
                <a:latin typeface="Arial"/>
                <a:cs typeface="Arial"/>
              </a:rPr>
              <a:t>company,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competitor)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298" y="4000500"/>
            <a:ext cx="53898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HLP: Can </a:t>
            </a:r>
            <a:r>
              <a:rPr dirty="0" sz="1600">
                <a:latin typeface="Arial"/>
                <a:cs typeface="Arial"/>
              </a:rPr>
              <a:t>a </a:t>
            </a:r>
            <a:r>
              <a:rPr dirty="0" sz="1600" spc="-5">
                <a:latin typeface="Arial"/>
                <a:cs typeface="Arial"/>
              </a:rPr>
              <a:t>human, given </a:t>
            </a:r>
            <a:r>
              <a:rPr dirty="0" sz="1600">
                <a:latin typeface="Arial"/>
                <a:cs typeface="Arial"/>
              </a:rPr>
              <a:t>the same </a:t>
            </a:r>
            <a:r>
              <a:rPr dirty="0" sz="1600" spc="-5">
                <a:latin typeface="Arial"/>
                <a:cs typeface="Arial"/>
              </a:rPr>
              <a:t>data, perform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task?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08150" y="2038350"/>
          <a:ext cx="4633595" cy="184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6955"/>
                <a:gridCol w="2306955"/>
              </a:tblGrid>
              <a:tr h="9166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66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06676" y="1435100"/>
            <a:ext cx="1784350" cy="44259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367665">
              <a:lnSpc>
                <a:spcPts val="1600"/>
              </a:lnSpc>
              <a:spcBef>
                <a:spcPts val="219"/>
              </a:spcBef>
            </a:pPr>
            <a:r>
              <a:rPr dirty="0" sz="1400" spc="-5">
                <a:latin typeface="Arial"/>
                <a:cs typeface="Arial"/>
              </a:rPr>
              <a:t>Unstructured  </a:t>
            </a:r>
            <a:r>
              <a:rPr dirty="0" sz="1400">
                <a:latin typeface="Arial"/>
                <a:cs typeface="Arial"/>
              </a:rPr>
              <a:t>(e.g., speech,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6801" y="1422476"/>
            <a:ext cx="2190750" cy="442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ts val="1639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Structured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39"/>
              </a:lnSpc>
            </a:pPr>
            <a:r>
              <a:rPr dirty="0" sz="1400">
                <a:latin typeface="Arial"/>
                <a:cs typeface="Arial"/>
              </a:rPr>
              <a:t>(e.g., transactions,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records)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401" y="3187852"/>
            <a:ext cx="648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Existing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477" y="2298852"/>
            <a:ext cx="381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New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0050" y="1904810"/>
            <a:ext cx="49403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49739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 </a:t>
            </a:r>
            <a:r>
              <a:rPr dirty="0" spc="-5"/>
              <a:t>use HLP </a:t>
            </a:r>
            <a:r>
              <a:rPr dirty="0"/>
              <a:t>to</a:t>
            </a:r>
            <a:r>
              <a:rPr dirty="0" spc="-140"/>
              <a:t> </a:t>
            </a:r>
            <a:r>
              <a:rPr dirty="0" spc="-5"/>
              <a:t>benchmark?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952500"/>
            <a:ext cx="5648960" cy="815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People </a:t>
            </a:r>
            <a:r>
              <a:rPr dirty="0" sz="1600" spc="-5">
                <a:latin typeface="Arial"/>
                <a:cs typeface="Arial"/>
              </a:rPr>
              <a:t>are </a:t>
            </a:r>
            <a:r>
              <a:rPr dirty="0" sz="1600">
                <a:latin typeface="Arial"/>
                <a:cs typeface="Arial"/>
              </a:rPr>
              <a:t>very </a:t>
            </a:r>
            <a:r>
              <a:rPr dirty="0" sz="1600" spc="-5">
                <a:latin typeface="Arial"/>
                <a:cs typeface="Arial"/>
              </a:rPr>
              <a:t>good on unstructured data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tasks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Criteria: Can </a:t>
            </a:r>
            <a:r>
              <a:rPr dirty="0" sz="1600">
                <a:latin typeface="Arial"/>
                <a:cs typeface="Arial"/>
              </a:rPr>
              <a:t>a </a:t>
            </a:r>
            <a:r>
              <a:rPr dirty="0" sz="1600" spc="-5">
                <a:latin typeface="Arial"/>
                <a:cs typeface="Arial"/>
              </a:rPr>
              <a:t>human, given </a:t>
            </a:r>
            <a:r>
              <a:rPr dirty="0" sz="1600">
                <a:latin typeface="Arial"/>
                <a:cs typeface="Arial"/>
              </a:rPr>
              <a:t>the same </a:t>
            </a:r>
            <a:r>
              <a:rPr dirty="0" sz="1600" spc="-5">
                <a:latin typeface="Arial"/>
                <a:cs typeface="Arial"/>
              </a:rPr>
              <a:t>data, perform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task?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6348" y="2305942"/>
            <a:ext cx="4643120" cy="1989455"/>
            <a:chOff x="326348" y="2305942"/>
            <a:chExt cx="4643120" cy="1989455"/>
          </a:xfrm>
        </p:grpSpPr>
        <p:sp>
          <p:nvSpPr>
            <p:cNvPr id="5" name="object 5"/>
            <p:cNvSpPr/>
            <p:nvPr/>
          </p:nvSpPr>
          <p:spPr>
            <a:xfrm>
              <a:off x="326348" y="2305942"/>
              <a:ext cx="2983890" cy="19892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18297" y="3414712"/>
              <a:ext cx="74930" cy="179070"/>
            </a:xfrm>
            <a:custGeom>
              <a:avLst/>
              <a:gdLst/>
              <a:ahLst/>
              <a:cxnLst/>
              <a:rect l="l" t="t" r="r" b="b"/>
              <a:pathLst>
                <a:path w="74930" h="179070">
                  <a:moveTo>
                    <a:pt x="0" y="0"/>
                  </a:moveTo>
                  <a:lnTo>
                    <a:pt x="74803" y="0"/>
                  </a:lnTo>
                  <a:lnTo>
                    <a:pt x="74803" y="178600"/>
                  </a:lnTo>
                  <a:lnTo>
                    <a:pt x="0" y="17860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88078" y="2840354"/>
              <a:ext cx="468566" cy="9996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88078" y="2840354"/>
              <a:ext cx="468630" cy="1000125"/>
            </a:xfrm>
            <a:custGeom>
              <a:avLst/>
              <a:gdLst/>
              <a:ahLst/>
              <a:cxnLst/>
              <a:rect l="l" t="t" r="r" b="b"/>
              <a:pathLst>
                <a:path w="468629" h="1000125">
                  <a:moveTo>
                    <a:pt x="0" y="0"/>
                  </a:moveTo>
                  <a:lnTo>
                    <a:pt x="468566" y="0"/>
                  </a:lnTo>
                  <a:lnTo>
                    <a:pt x="468566" y="999616"/>
                  </a:lnTo>
                  <a:lnTo>
                    <a:pt x="0" y="99961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89988" y="2826422"/>
              <a:ext cx="2601595" cy="1028065"/>
            </a:xfrm>
            <a:custGeom>
              <a:avLst/>
              <a:gdLst/>
              <a:ahLst/>
              <a:cxnLst/>
              <a:rect l="l" t="t" r="r" b="b"/>
              <a:pathLst>
                <a:path w="2601595" h="1028064">
                  <a:moveTo>
                    <a:pt x="2599436" y="999337"/>
                  </a:moveTo>
                  <a:lnTo>
                    <a:pt x="4445" y="752665"/>
                  </a:lnTo>
                  <a:lnTo>
                    <a:pt x="1739" y="781100"/>
                  </a:lnTo>
                  <a:lnTo>
                    <a:pt x="2596731" y="1027785"/>
                  </a:lnTo>
                  <a:lnTo>
                    <a:pt x="2599436" y="999337"/>
                  </a:lnTo>
                  <a:close/>
                </a:path>
                <a:path w="2601595" h="1028064">
                  <a:moveTo>
                    <a:pt x="2601163" y="27889"/>
                  </a:moveTo>
                  <a:lnTo>
                    <a:pt x="2594978" y="0"/>
                  </a:lnTo>
                  <a:lnTo>
                    <a:pt x="0" y="574344"/>
                  </a:lnTo>
                  <a:lnTo>
                    <a:pt x="6184" y="602246"/>
                  </a:lnTo>
                  <a:lnTo>
                    <a:pt x="2601163" y="278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682462" y="2435509"/>
            <a:ext cx="2714625" cy="1804035"/>
            <a:chOff x="5682462" y="2435509"/>
            <a:chExt cx="2714625" cy="1804035"/>
          </a:xfrm>
        </p:grpSpPr>
        <p:sp>
          <p:nvSpPr>
            <p:cNvPr id="11" name="object 11"/>
            <p:cNvSpPr/>
            <p:nvPr/>
          </p:nvSpPr>
          <p:spPr>
            <a:xfrm>
              <a:off x="5682462" y="2435509"/>
              <a:ext cx="1203439" cy="18038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00799" y="3150298"/>
              <a:ext cx="118110" cy="318135"/>
            </a:xfrm>
            <a:custGeom>
              <a:avLst/>
              <a:gdLst/>
              <a:ahLst/>
              <a:cxnLst/>
              <a:rect l="l" t="t" r="r" b="b"/>
              <a:pathLst>
                <a:path w="118109" h="318135">
                  <a:moveTo>
                    <a:pt x="0" y="0"/>
                  </a:moveTo>
                  <a:lnTo>
                    <a:pt x="117614" y="0"/>
                  </a:lnTo>
                  <a:lnTo>
                    <a:pt x="117614" y="317588"/>
                  </a:lnTo>
                  <a:lnTo>
                    <a:pt x="0" y="31758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042706" y="2840354"/>
              <a:ext cx="341642" cy="10048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42706" y="2840354"/>
              <a:ext cx="342265" cy="1000125"/>
            </a:xfrm>
            <a:custGeom>
              <a:avLst/>
              <a:gdLst/>
              <a:ahLst/>
              <a:cxnLst/>
              <a:rect l="l" t="t" r="r" b="b"/>
              <a:pathLst>
                <a:path w="342265" h="1000125">
                  <a:moveTo>
                    <a:pt x="0" y="0"/>
                  </a:moveTo>
                  <a:lnTo>
                    <a:pt x="341642" y="0"/>
                  </a:lnTo>
                  <a:lnTo>
                    <a:pt x="341642" y="999616"/>
                  </a:lnTo>
                  <a:lnTo>
                    <a:pt x="0" y="99961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06438" y="2827629"/>
              <a:ext cx="1545590" cy="1021715"/>
            </a:xfrm>
            <a:custGeom>
              <a:avLst/>
              <a:gdLst/>
              <a:ahLst/>
              <a:cxnLst/>
              <a:rect l="l" t="t" r="r" b="b"/>
              <a:pathLst>
                <a:path w="1545590" h="1021714">
                  <a:moveTo>
                    <a:pt x="1536014" y="993889"/>
                  </a:moveTo>
                  <a:lnTo>
                    <a:pt x="6743" y="623112"/>
                  </a:lnTo>
                  <a:lnTo>
                    <a:pt x="0" y="650887"/>
                  </a:lnTo>
                  <a:lnTo>
                    <a:pt x="1529283" y="1021651"/>
                  </a:lnTo>
                  <a:lnTo>
                    <a:pt x="1536014" y="993889"/>
                  </a:lnTo>
                  <a:close/>
                </a:path>
                <a:path w="1545590" h="1021714">
                  <a:moveTo>
                    <a:pt x="1545069" y="27990"/>
                  </a:moveTo>
                  <a:lnTo>
                    <a:pt x="1539303" y="0"/>
                  </a:lnTo>
                  <a:lnTo>
                    <a:pt x="12128" y="314337"/>
                  </a:lnTo>
                  <a:lnTo>
                    <a:pt x="17881" y="342315"/>
                  </a:lnTo>
                  <a:lnTo>
                    <a:pt x="1545069" y="279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68662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Do we have </a:t>
            </a:r>
            <a:r>
              <a:rPr dirty="0"/>
              <a:t>features that </a:t>
            </a:r>
            <a:r>
              <a:rPr dirty="0" spc="-5"/>
              <a:t>are</a:t>
            </a:r>
            <a:r>
              <a:rPr dirty="0" spc="-85"/>
              <a:t> </a:t>
            </a:r>
            <a:r>
              <a:rPr dirty="0" spc="-5"/>
              <a:t>predictive?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0937" y="990600"/>
            <a:ext cx="5616575" cy="2199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Given </a:t>
            </a:r>
            <a:r>
              <a:rPr dirty="0" sz="1600" spc="-5">
                <a:latin typeface="Arial"/>
                <a:cs typeface="Arial"/>
              </a:rPr>
              <a:t>past purchases, predict </a:t>
            </a:r>
            <a:r>
              <a:rPr dirty="0" sz="1600">
                <a:latin typeface="Arial"/>
                <a:cs typeface="Arial"/>
              </a:rPr>
              <a:t>future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purchases</a:t>
            </a:r>
            <a:endParaRPr sz="1600">
              <a:latin typeface="Arial"/>
              <a:cs typeface="Arial"/>
            </a:endParaRPr>
          </a:p>
          <a:p>
            <a:pPr marL="12700" marR="1318260">
              <a:lnSpc>
                <a:spcPct val="197900"/>
              </a:lnSpc>
            </a:pPr>
            <a:r>
              <a:rPr dirty="0" sz="1600">
                <a:latin typeface="Arial"/>
                <a:cs typeface="Arial"/>
              </a:rPr>
              <a:t>Given </a:t>
            </a:r>
            <a:r>
              <a:rPr dirty="0" sz="1600" spc="-15">
                <a:latin typeface="Arial"/>
                <a:cs typeface="Arial"/>
              </a:rPr>
              <a:t>weather, </a:t>
            </a:r>
            <a:r>
              <a:rPr dirty="0" sz="1600" spc="-5">
                <a:latin typeface="Arial"/>
                <a:cs typeface="Arial"/>
              </a:rPr>
              <a:t>predict </a:t>
            </a:r>
            <a:r>
              <a:rPr dirty="0" sz="1600">
                <a:latin typeface="Arial"/>
                <a:cs typeface="Arial"/>
              </a:rPr>
              <a:t>shopping mall foot </a:t>
            </a:r>
            <a:r>
              <a:rPr dirty="0" sz="1600" spc="-5">
                <a:latin typeface="Arial"/>
                <a:cs typeface="Arial"/>
              </a:rPr>
              <a:t>traffic  </a:t>
            </a:r>
            <a:r>
              <a:rPr dirty="0" sz="1600">
                <a:latin typeface="Arial"/>
                <a:cs typeface="Arial"/>
              </a:rPr>
              <a:t>Given </a:t>
            </a:r>
            <a:r>
              <a:rPr dirty="0" sz="1600" spc="-5">
                <a:latin typeface="Arial"/>
                <a:cs typeface="Arial"/>
              </a:rPr>
              <a:t>DNA info, predict heart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disease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97900"/>
              </a:lnSpc>
            </a:pPr>
            <a:r>
              <a:rPr dirty="0" sz="1600">
                <a:latin typeface="Arial"/>
                <a:cs typeface="Arial"/>
              </a:rPr>
              <a:t>Given social media </a:t>
            </a:r>
            <a:r>
              <a:rPr dirty="0" sz="1600" spc="-15">
                <a:latin typeface="Arial"/>
                <a:cs typeface="Arial"/>
              </a:rPr>
              <a:t>chatter, </a:t>
            </a:r>
            <a:r>
              <a:rPr dirty="0" sz="1600" spc="-5">
                <a:latin typeface="Arial"/>
                <a:cs typeface="Arial"/>
              </a:rPr>
              <a:t>predict demand </a:t>
            </a:r>
            <a:r>
              <a:rPr dirty="0" sz="1600">
                <a:latin typeface="Arial"/>
                <a:cs typeface="Arial"/>
              </a:rPr>
              <a:t>for a clothing style  Given stock </a:t>
            </a:r>
            <a:r>
              <a:rPr dirty="0" sz="1600" spc="-5">
                <a:latin typeface="Arial"/>
                <a:cs typeface="Arial"/>
              </a:rPr>
              <a:t>price </a:t>
            </a:r>
            <a:r>
              <a:rPr dirty="0" sz="1600" spc="-20">
                <a:latin typeface="Arial"/>
                <a:cs typeface="Arial"/>
              </a:rPr>
              <a:t>history, </a:t>
            </a:r>
            <a:r>
              <a:rPr dirty="0" sz="1600" spc="-5">
                <a:latin typeface="Arial"/>
                <a:cs typeface="Arial"/>
              </a:rPr>
              <a:t>predict </a:t>
            </a:r>
            <a:r>
              <a:rPr dirty="0" sz="1600">
                <a:latin typeface="Arial"/>
                <a:cs typeface="Arial"/>
              </a:rPr>
              <a:t>future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price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3594" y="892149"/>
            <a:ext cx="6963409" cy="2813050"/>
            <a:chOff x="453594" y="892149"/>
            <a:chExt cx="6963409" cy="2813050"/>
          </a:xfrm>
        </p:grpSpPr>
        <p:sp>
          <p:nvSpPr>
            <p:cNvPr id="5" name="object 5"/>
            <p:cNvSpPr/>
            <p:nvPr/>
          </p:nvSpPr>
          <p:spPr>
            <a:xfrm>
              <a:off x="522281" y="1138525"/>
              <a:ext cx="376466" cy="3476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1159" y="1624872"/>
              <a:ext cx="379299" cy="3476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692" y="2124515"/>
              <a:ext cx="372686" cy="3476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3815" y="2627735"/>
              <a:ext cx="372689" cy="3481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4549" y="3077014"/>
              <a:ext cx="305319" cy="2833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3594" y="892149"/>
              <a:ext cx="6963206" cy="28124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28829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History of</a:t>
            </a:r>
            <a:r>
              <a:rPr dirty="0" spc="-90"/>
              <a:t> </a:t>
            </a:r>
            <a:r>
              <a:rPr dirty="0" spc="-5"/>
              <a:t>project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3649" y="1254404"/>
            <a:ext cx="7197725" cy="2315210"/>
            <a:chOff x="933649" y="1254404"/>
            <a:chExt cx="7197725" cy="2315210"/>
          </a:xfrm>
        </p:grpSpPr>
        <p:sp>
          <p:nvSpPr>
            <p:cNvPr id="4" name="object 4"/>
            <p:cNvSpPr/>
            <p:nvPr/>
          </p:nvSpPr>
          <p:spPr>
            <a:xfrm>
              <a:off x="1138115" y="1354213"/>
              <a:ext cx="0" cy="2215515"/>
            </a:xfrm>
            <a:custGeom>
              <a:avLst/>
              <a:gdLst/>
              <a:ahLst/>
              <a:cxnLst/>
              <a:rect l="l" t="t" r="r" b="b"/>
              <a:pathLst>
                <a:path w="0" h="2215515">
                  <a:moveTo>
                    <a:pt x="0" y="0"/>
                  </a:moveTo>
                  <a:lnTo>
                    <a:pt x="0" y="221514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90333" y="1254404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4" h="95884">
                  <a:moveTo>
                    <a:pt x="47777" y="0"/>
                  </a:moveTo>
                  <a:lnTo>
                    <a:pt x="0" y="95567"/>
                  </a:lnTo>
                  <a:lnTo>
                    <a:pt x="95567" y="95567"/>
                  </a:lnTo>
                  <a:lnTo>
                    <a:pt x="47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3649" y="3400259"/>
              <a:ext cx="7098030" cy="0"/>
            </a:xfrm>
            <a:custGeom>
              <a:avLst/>
              <a:gdLst/>
              <a:ahLst/>
              <a:cxnLst/>
              <a:rect l="l" t="t" r="r" b="b"/>
              <a:pathLst>
                <a:path w="7098030" h="0">
                  <a:moveTo>
                    <a:pt x="0" y="0"/>
                  </a:moveTo>
                  <a:lnTo>
                    <a:pt x="7083475" y="0"/>
                  </a:lnTo>
                  <a:lnTo>
                    <a:pt x="709776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035645" y="3352469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4" h="95885">
                  <a:moveTo>
                    <a:pt x="0" y="0"/>
                  </a:moveTo>
                  <a:lnTo>
                    <a:pt x="0" y="95567"/>
                  </a:lnTo>
                  <a:lnTo>
                    <a:pt x="95567" y="47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33648" y="2068504"/>
            <a:ext cx="252729" cy="5226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z="1600" b="1">
                <a:latin typeface="Arial"/>
                <a:cs typeface="Arial"/>
              </a:rPr>
              <a:t>Error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8200" y="3721100"/>
            <a:ext cx="4959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 b="1">
                <a:latin typeface="Arial"/>
                <a:cs typeface="Arial"/>
              </a:rPr>
              <a:t>T</a:t>
            </a:r>
            <a:r>
              <a:rPr dirty="0" sz="1600" spc="-5" b="1">
                <a:latin typeface="Arial"/>
                <a:cs typeface="Arial"/>
              </a:rPr>
              <a:t>im</a:t>
            </a:r>
            <a:r>
              <a:rPr dirty="0" sz="1600" b="1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6165" y="1017544"/>
            <a:ext cx="7913370" cy="3108960"/>
            <a:chOff x="726165" y="1017544"/>
            <a:chExt cx="7913370" cy="3108960"/>
          </a:xfrm>
        </p:grpSpPr>
        <p:sp>
          <p:nvSpPr>
            <p:cNvPr id="11" name="object 11"/>
            <p:cNvSpPr/>
            <p:nvPr/>
          </p:nvSpPr>
          <p:spPr>
            <a:xfrm>
              <a:off x="933649" y="3004667"/>
              <a:ext cx="7197725" cy="0"/>
            </a:xfrm>
            <a:custGeom>
              <a:avLst/>
              <a:gdLst/>
              <a:ahLst/>
              <a:cxnLst/>
              <a:rect l="l" t="t" r="r" b="b"/>
              <a:pathLst>
                <a:path w="7197725" h="0">
                  <a:moveTo>
                    <a:pt x="0" y="0"/>
                  </a:moveTo>
                  <a:lnTo>
                    <a:pt x="7197559" y="0"/>
                  </a:lnTo>
                </a:path>
              </a:pathLst>
            </a:custGeom>
            <a:ln w="254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6165" y="1017544"/>
              <a:ext cx="7912900" cy="31084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6104" y="584200"/>
            <a:ext cx="2778760" cy="16052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189865">
              <a:lnSpc>
                <a:spcPts val="6200"/>
              </a:lnSpc>
              <a:spcBef>
                <a:spcPts val="340"/>
              </a:spcBef>
            </a:pPr>
            <a:r>
              <a:rPr dirty="0" sz="5200">
                <a:latin typeface="Arial"/>
                <a:cs typeface="Arial"/>
              </a:rPr>
              <a:t>Scoping  (optional)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6900" y="2982467"/>
            <a:ext cx="3040380" cy="13436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62965" marR="5080" indent="-850900">
              <a:lnSpc>
                <a:spcPct val="100800"/>
              </a:lnSpc>
              <a:spcBef>
                <a:spcPts val="75"/>
              </a:spcBef>
            </a:pPr>
            <a:r>
              <a:rPr dirty="0" sz="4300">
                <a:latin typeface="Arial"/>
                <a:cs typeface="Arial"/>
              </a:rPr>
              <a:t>Diligence</a:t>
            </a:r>
            <a:r>
              <a:rPr dirty="0" sz="4300" spc="-6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on  </a:t>
            </a:r>
            <a:r>
              <a:rPr dirty="0" sz="4300" spc="5">
                <a:latin typeface="Arial"/>
                <a:cs typeface="Arial"/>
              </a:rPr>
              <a:t>value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31381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Diligence on</a:t>
            </a:r>
            <a:r>
              <a:rPr dirty="0" spc="-90"/>
              <a:t> </a:t>
            </a:r>
            <a:r>
              <a:rPr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201" y="1069339"/>
            <a:ext cx="680720" cy="68580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algn="ctr" marR="635">
              <a:lnSpc>
                <a:spcPct val="100000"/>
              </a:lnSpc>
              <a:spcBef>
                <a:spcPts val="780"/>
              </a:spcBef>
            </a:pPr>
            <a:r>
              <a:rPr dirty="0" sz="1600">
                <a:latin typeface="Arial"/>
                <a:cs typeface="Arial"/>
              </a:rPr>
              <a:t>MLE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dirty="0" sz="1600">
                <a:latin typeface="Arial"/>
                <a:cs typeface="Arial"/>
              </a:rPr>
              <a:t>metrics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4003" y="1069339"/>
            <a:ext cx="850265" cy="68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965" marR="5080" indent="-88900">
              <a:lnSpc>
                <a:spcPct val="1354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Business  metrics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801" y="2199741"/>
            <a:ext cx="99250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 marR="5080" indent="-76200">
              <a:lnSpc>
                <a:spcPct val="140600"/>
              </a:lnSpc>
              <a:spcBef>
                <a:spcPts val="100"/>
              </a:spcBef>
            </a:pPr>
            <a:r>
              <a:rPr dirty="0" sz="1600" spc="-30">
                <a:latin typeface="Arial"/>
                <a:cs typeface="Arial"/>
              </a:rPr>
              <a:t>W</a:t>
            </a:r>
            <a:r>
              <a:rPr dirty="0" sz="1600" spc="-5">
                <a:latin typeface="Arial"/>
                <a:cs typeface="Arial"/>
              </a:rPr>
              <a:t>ord-level  accuracy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1801" y="2212339"/>
            <a:ext cx="1065530" cy="68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6364" marR="5080" indent="-114300">
              <a:lnSpc>
                <a:spcPct val="1354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Query-level  </a:t>
            </a:r>
            <a:r>
              <a:rPr dirty="0" sz="1600" spc="-5">
                <a:latin typeface="Arial"/>
                <a:cs typeface="Arial"/>
              </a:rPr>
              <a:t>accuracy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" y="3619500"/>
            <a:ext cx="80899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Have </a:t>
            </a:r>
            <a:r>
              <a:rPr dirty="0" sz="1600">
                <a:latin typeface="Arial"/>
                <a:cs typeface="Arial"/>
              </a:rPr>
              <a:t>technical </a:t>
            </a:r>
            <a:r>
              <a:rPr dirty="0" sz="1600" spc="-5">
                <a:latin typeface="Arial"/>
                <a:cs typeface="Arial"/>
              </a:rPr>
              <a:t>and business </a:t>
            </a:r>
            <a:r>
              <a:rPr dirty="0" sz="1600">
                <a:latin typeface="Arial"/>
                <a:cs typeface="Arial"/>
              </a:rPr>
              <a:t>teams try to </a:t>
            </a:r>
            <a:r>
              <a:rPr dirty="0" sz="1600" spc="-5">
                <a:latin typeface="Arial"/>
                <a:cs typeface="Arial"/>
              </a:rPr>
              <a:t>agree on </a:t>
            </a:r>
            <a:r>
              <a:rPr dirty="0" sz="1600">
                <a:latin typeface="Arial"/>
                <a:cs typeface="Arial"/>
              </a:rPr>
              <a:t>metrics that </a:t>
            </a:r>
            <a:r>
              <a:rPr dirty="0" sz="1600" spc="-5">
                <a:latin typeface="Arial"/>
                <a:cs typeface="Arial"/>
              </a:rPr>
              <a:t>both are </a:t>
            </a:r>
            <a:r>
              <a:rPr dirty="0" sz="1600">
                <a:latin typeface="Arial"/>
                <a:cs typeface="Arial"/>
              </a:rPr>
              <a:t>comfortable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with.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5798" y="2225141"/>
            <a:ext cx="1223010" cy="68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marR="5080" indent="-241300">
              <a:lnSpc>
                <a:spcPct val="1354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Search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result  </a:t>
            </a:r>
            <a:r>
              <a:rPr dirty="0" sz="1600" spc="-5">
                <a:latin typeface="Arial"/>
                <a:cs typeface="Arial"/>
              </a:rPr>
              <a:t>quality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6195" y="2463901"/>
            <a:ext cx="8388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Revenue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5795" y="2199944"/>
            <a:ext cx="115506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19100">
              <a:lnSpc>
                <a:spcPct val="1406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User  engagement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503" y="939577"/>
            <a:ext cx="8152993" cy="3553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22250"/>
            <a:ext cx="6249670" cy="1009650"/>
          </a:xfrm>
          <a:prstGeom prst="rect"/>
        </p:spPr>
        <p:txBody>
          <a:bodyPr wrap="square" lIns="0" tIns="146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/>
              <a:t>Ethical</a:t>
            </a:r>
            <a:r>
              <a:rPr dirty="0" spc="-5"/>
              <a:t> </a:t>
            </a:r>
            <a:r>
              <a:rPr dirty="0"/>
              <a:t>considerations</a:t>
            </a:r>
          </a:p>
          <a:p>
            <a:pPr marL="342900">
              <a:lnSpc>
                <a:spcPct val="100000"/>
              </a:lnSpc>
              <a:spcBef>
                <a:spcPts val="700"/>
              </a:spcBef>
              <a:tabLst>
                <a:tab pos="659765" algn="l"/>
              </a:tabLst>
            </a:pPr>
            <a:r>
              <a:rPr dirty="0" sz="2000" spc="650"/>
              <a:t>!	</a:t>
            </a:r>
            <a:r>
              <a:rPr dirty="0" sz="2000"/>
              <a:t>Is this </a:t>
            </a:r>
            <a:r>
              <a:rPr dirty="0" sz="2000" spc="-5"/>
              <a:t>project </a:t>
            </a:r>
            <a:r>
              <a:rPr dirty="0" sz="2000"/>
              <a:t>creating </a:t>
            </a:r>
            <a:r>
              <a:rPr dirty="0" sz="2000" spc="-5"/>
              <a:t>net positive </a:t>
            </a:r>
            <a:r>
              <a:rPr dirty="0" sz="2000"/>
              <a:t>societal</a:t>
            </a:r>
            <a:r>
              <a:rPr dirty="0" sz="2000" spc="-85"/>
              <a:t> </a:t>
            </a:r>
            <a:r>
              <a:rPr dirty="0" sz="2000"/>
              <a:t>value?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723900" y="1511300"/>
            <a:ext cx="703389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har char="!"/>
              <a:tabLst>
                <a:tab pos="329565" algn="l"/>
                <a:tab pos="330200" algn="l"/>
              </a:tabLst>
            </a:pPr>
            <a:r>
              <a:rPr dirty="0" sz="2000">
                <a:latin typeface="Arial"/>
                <a:cs typeface="Arial"/>
              </a:rPr>
              <a:t>Is this </a:t>
            </a:r>
            <a:r>
              <a:rPr dirty="0" sz="2000" spc="-5">
                <a:latin typeface="Arial"/>
                <a:cs typeface="Arial"/>
              </a:rPr>
              <a:t>project </a:t>
            </a:r>
            <a:r>
              <a:rPr dirty="0" sz="2000">
                <a:latin typeface="Arial"/>
                <a:cs typeface="Arial"/>
              </a:rPr>
              <a:t>reasonably fair </a:t>
            </a:r>
            <a:r>
              <a:rPr dirty="0" sz="2000" spc="-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free from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bias?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!"/>
            </a:pPr>
            <a:endParaRPr sz="20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buChar char="!"/>
              <a:tabLst>
                <a:tab pos="329565" algn="l"/>
                <a:tab pos="330200" algn="l"/>
              </a:tabLst>
            </a:pPr>
            <a:r>
              <a:rPr dirty="0" sz="2000" spc="-5">
                <a:latin typeface="Arial"/>
                <a:cs typeface="Arial"/>
              </a:rPr>
              <a:t>Have any ethical </a:t>
            </a:r>
            <a:r>
              <a:rPr dirty="0" sz="2000">
                <a:latin typeface="Arial"/>
                <a:cs typeface="Arial"/>
              </a:rPr>
              <a:t>concerns </a:t>
            </a:r>
            <a:r>
              <a:rPr dirty="0" sz="2000" spc="-5">
                <a:latin typeface="Arial"/>
                <a:cs typeface="Arial"/>
              </a:rPr>
              <a:t>been openly aired and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debated?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6104" y="584200"/>
            <a:ext cx="2778760" cy="16052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189865">
              <a:lnSpc>
                <a:spcPts val="6200"/>
              </a:lnSpc>
              <a:spcBef>
                <a:spcPts val="340"/>
              </a:spcBef>
            </a:pPr>
            <a:r>
              <a:rPr dirty="0" sz="5200">
                <a:latin typeface="Arial"/>
                <a:cs typeface="Arial"/>
              </a:rPr>
              <a:t>Scoping  (optional)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67894" rIns="0" bIns="0" rtlCol="0" vert="horz">
            <a:spAutoFit/>
          </a:bodyPr>
          <a:lstStyle/>
          <a:p>
            <a:pPr marL="3389629" marR="5080" indent="-546735">
              <a:lnSpc>
                <a:spcPts val="5000"/>
              </a:lnSpc>
              <a:spcBef>
                <a:spcPts val="310"/>
              </a:spcBef>
            </a:pPr>
            <a:r>
              <a:rPr dirty="0"/>
              <a:t>Milestones</a:t>
            </a:r>
            <a:r>
              <a:rPr dirty="0" spc="-80"/>
              <a:t> </a:t>
            </a:r>
            <a:r>
              <a:rPr dirty="0"/>
              <a:t>and  </a:t>
            </a:r>
            <a:r>
              <a:rPr dirty="0" spc="5"/>
              <a:t>resourcing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3287"/>
            <a:ext cx="9144000" cy="580390"/>
            <a:chOff x="0" y="4563287"/>
            <a:chExt cx="9144000" cy="580390"/>
          </a:xfrm>
        </p:grpSpPr>
        <p:sp>
          <p:nvSpPr>
            <p:cNvPr id="3" name="object 3"/>
            <p:cNvSpPr/>
            <p:nvPr/>
          </p:nvSpPr>
          <p:spPr>
            <a:xfrm>
              <a:off x="0" y="4563287"/>
              <a:ext cx="9144000" cy="5802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1698" y="4694798"/>
              <a:ext cx="1471904" cy="330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93700" y="355600"/>
            <a:ext cx="18681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Data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stage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1460" y="1229639"/>
            <a:ext cx="8892539" cy="1666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82600" y="2133600"/>
            <a:ext cx="8724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latin typeface="Arial"/>
                <a:cs typeface="Arial"/>
              </a:rPr>
              <a:t>Define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900" y="1384300"/>
            <a:ext cx="5765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Scoping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1100" y="1371600"/>
            <a:ext cx="3282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3400" y="1993900"/>
            <a:ext cx="836930" cy="457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700" marR="5080">
              <a:lnSpc>
                <a:spcPts val="1100"/>
              </a:lnSpc>
              <a:spcBef>
                <a:spcPts val="219"/>
              </a:spcBef>
            </a:pPr>
            <a:r>
              <a:rPr dirty="0" sz="1000" spc="-5" b="1">
                <a:latin typeface="Arial"/>
                <a:cs typeface="Arial"/>
              </a:rPr>
              <a:t>Define </a:t>
            </a:r>
            <a:r>
              <a:rPr dirty="0" sz="1000" b="1">
                <a:latin typeface="Arial"/>
                <a:cs typeface="Arial"/>
              </a:rPr>
              <a:t>data  </a:t>
            </a:r>
            <a:r>
              <a:rPr dirty="0" sz="1000" spc="-5" b="1">
                <a:latin typeface="Arial"/>
                <a:cs typeface="Arial"/>
              </a:rPr>
              <a:t>and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establish  </a:t>
            </a:r>
            <a:r>
              <a:rPr dirty="0" sz="1000" b="1">
                <a:latin typeface="Arial"/>
                <a:cs typeface="Arial"/>
              </a:rPr>
              <a:t>baseline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4500" y="2070100"/>
            <a:ext cx="844550" cy="317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114300">
              <a:lnSpc>
                <a:spcPts val="1100"/>
              </a:lnSpc>
              <a:spcBef>
                <a:spcPts val="219"/>
              </a:spcBef>
            </a:pPr>
            <a:r>
              <a:rPr dirty="0" sz="1000" b="1">
                <a:latin typeface="Arial"/>
                <a:cs typeface="Arial"/>
              </a:rPr>
              <a:t>Label </a:t>
            </a:r>
            <a:r>
              <a:rPr dirty="0" sz="1000" spc="-5" b="1">
                <a:latin typeface="Arial"/>
                <a:cs typeface="Arial"/>
              </a:rPr>
              <a:t>and  </a:t>
            </a:r>
            <a:r>
              <a:rPr dirty="0" sz="1000" b="1">
                <a:latin typeface="Arial"/>
                <a:cs typeface="Arial"/>
              </a:rPr>
              <a:t>organize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9800" y="1371600"/>
            <a:ext cx="6388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Modeling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9900" y="2057400"/>
            <a:ext cx="709930" cy="317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25400">
              <a:lnSpc>
                <a:spcPts val="1100"/>
              </a:lnSpc>
              <a:spcBef>
                <a:spcPts val="219"/>
              </a:spcBef>
            </a:pPr>
            <a:r>
              <a:rPr dirty="0" sz="1000" b="1">
                <a:latin typeface="Arial"/>
                <a:cs typeface="Arial"/>
              </a:rPr>
              <a:t>Select </a:t>
            </a:r>
            <a:r>
              <a:rPr dirty="0" sz="1000" spc="-5" b="1">
                <a:latin typeface="Arial"/>
                <a:cs typeface="Arial"/>
              </a:rPr>
              <a:t>and  </a:t>
            </a:r>
            <a:r>
              <a:rPr dirty="0" sz="1000" b="1">
                <a:latin typeface="Arial"/>
                <a:cs typeface="Arial"/>
              </a:rPr>
              <a:t>train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35600" y="2057400"/>
            <a:ext cx="844550" cy="317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65100" marR="5080" indent="-152400">
              <a:lnSpc>
                <a:spcPts val="1100"/>
              </a:lnSpc>
              <a:spcBef>
                <a:spcPts val="219"/>
              </a:spcBef>
            </a:pPr>
            <a:r>
              <a:rPr dirty="0" sz="1000" b="1">
                <a:latin typeface="Arial"/>
                <a:cs typeface="Arial"/>
              </a:rPr>
              <a:t>Perform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error  </a:t>
            </a:r>
            <a:r>
              <a:rPr dirty="0" sz="1000" b="1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9300" y="1371600"/>
            <a:ext cx="8255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Deployment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05600" y="2057400"/>
            <a:ext cx="688975" cy="3175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50800">
              <a:lnSpc>
                <a:spcPts val="1100"/>
              </a:lnSpc>
              <a:spcBef>
                <a:spcPts val="219"/>
              </a:spcBef>
            </a:pPr>
            <a:r>
              <a:rPr dirty="0" sz="1000" spc="-5" b="1">
                <a:latin typeface="Arial"/>
                <a:cs typeface="Arial"/>
              </a:rPr>
              <a:t>Deploy </a:t>
            </a:r>
            <a:r>
              <a:rPr dirty="0" sz="1000" b="1">
                <a:latin typeface="Arial"/>
                <a:cs typeface="Arial"/>
              </a:rPr>
              <a:t>in  production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62900" y="1993900"/>
            <a:ext cx="618490" cy="457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just" marL="50800" marR="5080" indent="-38100">
              <a:lnSpc>
                <a:spcPts val="1100"/>
              </a:lnSpc>
              <a:spcBef>
                <a:spcPts val="219"/>
              </a:spcBef>
            </a:pPr>
            <a:r>
              <a:rPr dirty="0" sz="1000" b="1">
                <a:latin typeface="Arial"/>
                <a:cs typeface="Arial"/>
              </a:rPr>
              <a:t>Monitor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&amp;  </a:t>
            </a:r>
            <a:r>
              <a:rPr dirty="0" sz="1000" spc="-5" b="1">
                <a:latin typeface="Arial"/>
                <a:cs typeface="Arial"/>
              </a:rPr>
              <a:t>maintain  system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91156" y="1118591"/>
            <a:ext cx="6145530" cy="2548890"/>
            <a:chOff x="1991156" y="1118591"/>
            <a:chExt cx="6145530" cy="2548890"/>
          </a:xfrm>
        </p:grpSpPr>
        <p:sp>
          <p:nvSpPr>
            <p:cNvPr id="19" name="object 19"/>
            <p:cNvSpPr/>
            <p:nvPr/>
          </p:nvSpPr>
          <p:spPr>
            <a:xfrm>
              <a:off x="5626938" y="1232735"/>
              <a:ext cx="1587500" cy="142875"/>
            </a:xfrm>
            <a:custGeom>
              <a:avLst/>
              <a:gdLst/>
              <a:ahLst/>
              <a:cxnLst/>
              <a:rect l="l" t="t" r="r" b="b"/>
              <a:pathLst>
                <a:path w="1587500" h="142875">
                  <a:moveTo>
                    <a:pt x="0" y="113576"/>
                  </a:moveTo>
                  <a:lnTo>
                    <a:pt x="26689" y="71821"/>
                  </a:lnTo>
                  <a:lnTo>
                    <a:pt x="72133" y="50537"/>
                  </a:lnTo>
                  <a:lnTo>
                    <a:pt x="137449" y="33859"/>
                  </a:lnTo>
                  <a:lnTo>
                    <a:pt x="176959" y="27077"/>
                  </a:lnTo>
                  <a:lnTo>
                    <a:pt x="220714" y="21243"/>
                  </a:lnTo>
                  <a:lnTo>
                    <a:pt x="268476" y="16287"/>
                  </a:lnTo>
                  <a:lnTo>
                    <a:pt x="320002" y="12142"/>
                  </a:lnTo>
                  <a:lnTo>
                    <a:pt x="375053" y="8740"/>
                  </a:lnTo>
                  <a:lnTo>
                    <a:pt x="433387" y="6012"/>
                  </a:lnTo>
                  <a:lnTo>
                    <a:pt x="494765" y="3891"/>
                  </a:lnTo>
                  <a:lnTo>
                    <a:pt x="558944" y="2308"/>
                  </a:lnTo>
                  <a:lnTo>
                    <a:pt x="625686" y="1196"/>
                  </a:lnTo>
                  <a:lnTo>
                    <a:pt x="694748" y="486"/>
                  </a:lnTo>
                  <a:lnTo>
                    <a:pt x="765890" y="110"/>
                  </a:lnTo>
                  <a:lnTo>
                    <a:pt x="838873" y="0"/>
                  </a:lnTo>
                  <a:lnTo>
                    <a:pt x="838200" y="0"/>
                  </a:lnTo>
                  <a:lnTo>
                    <a:pt x="837539" y="0"/>
                  </a:lnTo>
                  <a:lnTo>
                    <a:pt x="836955" y="0"/>
                  </a:lnTo>
                  <a:lnTo>
                    <a:pt x="917524" y="427"/>
                  </a:lnTo>
                  <a:lnTo>
                    <a:pt x="994140" y="1727"/>
                  </a:lnTo>
                  <a:lnTo>
                    <a:pt x="1066681" y="3923"/>
                  </a:lnTo>
                  <a:lnTo>
                    <a:pt x="1135029" y="7040"/>
                  </a:lnTo>
                  <a:lnTo>
                    <a:pt x="1199062" y="11102"/>
                  </a:lnTo>
                  <a:lnTo>
                    <a:pt x="1258662" y="16134"/>
                  </a:lnTo>
                  <a:lnTo>
                    <a:pt x="1313709" y="22161"/>
                  </a:lnTo>
                  <a:lnTo>
                    <a:pt x="1364081" y="29206"/>
                  </a:lnTo>
                  <a:lnTo>
                    <a:pt x="1409661" y="37294"/>
                  </a:lnTo>
                  <a:lnTo>
                    <a:pt x="1450327" y="46450"/>
                  </a:lnTo>
                  <a:lnTo>
                    <a:pt x="1516440" y="68063"/>
                  </a:lnTo>
                  <a:lnTo>
                    <a:pt x="1561461" y="94241"/>
                  </a:lnTo>
                  <a:lnTo>
                    <a:pt x="1584431" y="125178"/>
                  </a:lnTo>
                  <a:lnTo>
                    <a:pt x="1587347" y="142493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86062" y="1287970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96767" y="1239544"/>
              <a:ext cx="1485265" cy="138430"/>
            </a:xfrm>
            <a:custGeom>
              <a:avLst/>
              <a:gdLst/>
              <a:ahLst/>
              <a:cxnLst/>
              <a:rect l="l" t="t" r="r" b="b"/>
              <a:pathLst>
                <a:path w="1485264" h="138430">
                  <a:moveTo>
                    <a:pt x="0" y="111620"/>
                  </a:moveTo>
                  <a:lnTo>
                    <a:pt x="30574" y="65912"/>
                  </a:lnTo>
                  <a:lnTo>
                    <a:pt x="82422" y="43631"/>
                  </a:lnTo>
                  <a:lnTo>
                    <a:pt x="156637" y="26969"/>
                  </a:lnTo>
                  <a:lnTo>
                    <a:pt x="201379" y="20497"/>
                  </a:lnTo>
                  <a:lnTo>
                    <a:pt x="250811" y="15129"/>
                  </a:lnTo>
                  <a:lnTo>
                    <a:pt x="304631" y="10768"/>
                  </a:lnTo>
                  <a:lnTo>
                    <a:pt x="362539" y="7311"/>
                  </a:lnTo>
                  <a:lnTo>
                    <a:pt x="424235" y="4661"/>
                  </a:lnTo>
                  <a:lnTo>
                    <a:pt x="489416" y="2717"/>
                  </a:lnTo>
                  <a:lnTo>
                    <a:pt x="557783" y="1378"/>
                  </a:lnTo>
                  <a:lnTo>
                    <a:pt x="629036" y="546"/>
                  </a:lnTo>
                  <a:lnTo>
                    <a:pt x="702872" y="119"/>
                  </a:lnTo>
                  <a:lnTo>
                    <a:pt x="778992" y="0"/>
                  </a:lnTo>
                  <a:lnTo>
                    <a:pt x="778370" y="0"/>
                  </a:lnTo>
                  <a:lnTo>
                    <a:pt x="777748" y="0"/>
                  </a:lnTo>
                  <a:lnTo>
                    <a:pt x="777138" y="0"/>
                  </a:lnTo>
                  <a:lnTo>
                    <a:pt x="857147" y="433"/>
                  </a:lnTo>
                  <a:lnTo>
                    <a:pt x="933102" y="1761"/>
                  </a:lnTo>
                  <a:lnTo>
                    <a:pt x="1004852" y="4026"/>
                  </a:lnTo>
                  <a:lnTo>
                    <a:pt x="1072243" y="7271"/>
                  </a:lnTo>
                  <a:lnTo>
                    <a:pt x="1135122" y="11538"/>
                  </a:lnTo>
                  <a:lnTo>
                    <a:pt x="1193336" y="16870"/>
                  </a:lnTo>
                  <a:lnTo>
                    <a:pt x="1246732" y="23308"/>
                  </a:lnTo>
                  <a:lnTo>
                    <a:pt x="1295157" y="30895"/>
                  </a:lnTo>
                  <a:lnTo>
                    <a:pt x="1338458" y="39674"/>
                  </a:lnTo>
                  <a:lnTo>
                    <a:pt x="1376482" y="49687"/>
                  </a:lnTo>
                  <a:lnTo>
                    <a:pt x="1436086" y="73584"/>
                  </a:lnTo>
                  <a:lnTo>
                    <a:pt x="1472747" y="102925"/>
                  </a:lnTo>
                  <a:lnTo>
                    <a:pt x="1482091" y="119742"/>
                  </a:lnTo>
                  <a:lnTo>
                    <a:pt x="1485239" y="138048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160858" y="1287754"/>
              <a:ext cx="86283" cy="847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297696" y="1132879"/>
              <a:ext cx="5824855" cy="246379"/>
            </a:xfrm>
            <a:custGeom>
              <a:avLst/>
              <a:gdLst/>
              <a:ahLst/>
              <a:cxnLst/>
              <a:rect l="l" t="t" r="r" b="b"/>
              <a:pathLst>
                <a:path w="5824855" h="246380">
                  <a:moveTo>
                    <a:pt x="0" y="216090"/>
                  </a:moveTo>
                  <a:lnTo>
                    <a:pt x="15568" y="178901"/>
                  </a:lnTo>
                  <a:lnTo>
                    <a:pt x="47131" y="153994"/>
                  </a:lnTo>
                  <a:lnTo>
                    <a:pt x="95072" y="131509"/>
                  </a:lnTo>
                  <a:lnTo>
                    <a:pt x="135833" y="117804"/>
                  </a:lnTo>
                  <a:lnTo>
                    <a:pt x="183428" y="105083"/>
                  </a:lnTo>
                  <a:lnTo>
                    <a:pt x="237677" y="93310"/>
                  </a:lnTo>
                  <a:lnTo>
                    <a:pt x="298402" y="82449"/>
                  </a:lnTo>
                  <a:lnTo>
                    <a:pt x="365424" y="72462"/>
                  </a:lnTo>
                  <a:lnTo>
                    <a:pt x="438566" y="63314"/>
                  </a:lnTo>
                  <a:lnTo>
                    <a:pt x="477376" y="59043"/>
                  </a:lnTo>
                  <a:lnTo>
                    <a:pt x="517649" y="54967"/>
                  </a:lnTo>
                  <a:lnTo>
                    <a:pt x="559363" y="51083"/>
                  </a:lnTo>
                  <a:lnTo>
                    <a:pt x="602495" y="47386"/>
                  </a:lnTo>
                  <a:lnTo>
                    <a:pt x="647023" y="43871"/>
                  </a:lnTo>
                  <a:lnTo>
                    <a:pt x="692925" y="40533"/>
                  </a:lnTo>
                  <a:lnTo>
                    <a:pt x="740178" y="37368"/>
                  </a:lnTo>
                  <a:lnTo>
                    <a:pt x="788760" y="34372"/>
                  </a:lnTo>
                  <a:lnTo>
                    <a:pt x="838650" y="31539"/>
                  </a:lnTo>
                  <a:lnTo>
                    <a:pt x="889823" y="28866"/>
                  </a:lnTo>
                  <a:lnTo>
                    <a:pt x="942260" y="26347"/>
                  </a:lnTo>
                  <a:lnTo>
                    <a:pt x="995936" y="23978"/>
                  </a:lnTo>
                  <a:lnTo>
                    <a:pt x="1050830" y="21755"/>
                  </a:lnTo>
                  <a:lnTo>
                    <a:pt x="1106919" y="19673"/>
                  </a:lnTo>
                  <a:lnTo>
                    <a:pt x="1164181" y="17727"/>
                  </a:lnTo>
                  <a:lnTo>
                    <a:pt x="1222594" y="15913"/>
                  </a:lnTo>
                  <a:lnTo>
                    <a:pt x="1282136" y="14226"/>
                  </a:lnTo>
                  <a:lnTo>
                    <a:pt x="1342784" y="12662"/>
                  </a:lnTo>
                  <a:lnTo>
                    <a:pt x="1404515" y="11215"/>
                  </a:lnTo>
                  <a:lnTo>
                    <a:pt x="1467309" y="9882"/>
                  </a:lnTo>
                  <a:lnTo>
                    <a:pt x="1531141" y="8659"/>
                  </a:lnTo>
                  <a:lnTo>
                    <a:pt x="1595991" y="7539"/>
                  </a:lnTo>
                  <a:lnTo>
                    <a:pt x="1661835" y="6519"/>
                  </a:lnTo>
                  <a:lnTo>
                    <a:pt x="1728652" y="5594"/>
                  </a:lnTo>
                  <a:lnTo>
                    <a:pt x="1796419" y="4760"/>
                  </a:lnTo>
                  <a:lnTo>
                    <a:pt x="1865114" y="4012"/>
                  </a:lnTo>
                  <a:lnTo>
                    <a:pt x="1934714" y="3345"/>
                  </a:lnTo>
                  <a:lnTo>
                    <a:pt x="2005198" y="2756"/>
                  </a:lnTo>
                  <a:lnTo>
                    <a:pt x="2076542" y="2238"/>
                  </a:lnTo>
                  <a:lnTo>
                    <a:pt x="2148725" y="1788"/>
                  </a:lnTo>
                  <a:lnTo>
                    <a:pt x="2221725" y="1402"/>
                  </a:lnTo>
                  <a:lnTo>
                    <a:pt x="2295518" y="1073"/>
                  </a:lnTo>
                  <a:lnTo>
                    <a:pt x="2370083" y="799"/>
                  </a:lnTo>
                  <a:lnTo>
                    <a:pt x="2445398" y="574"/>
                  </a:lnTo>
                  <a:lnTo>
                    <a:pt x="2521440" y="394"/>
                  </a:lnTo>
                  <a:lnTo>
                    <a:pt x="2598187" y="255"/>
                  </a:lnTo>
                  <a:lnTo>
                    <a:pt x="2675616" y="151"/>
                  </a:lnTo>
                  <a:lnTo>
                    <a:pt x="2753706" y="78"/>
                  </a:lnTo>
                  <a:lnTo>
                    <a:pt x="2832433" y="31"/>
                  </a:lnTo>
                  <a:lnTo>
                    <a:pt x="2911776" y="7"/>
                  </a:lnTo>
                  <a:lnTo>
                    <a:pt x="2991713" y="0"/>
                  </a:lnTo>
                  <a:lnTo>
                    <a:pt x="2989554" y="0"/>
                  </a:lnTo>
                  <a:lnTo>
                    <a:pt x="2987128" y="0"/>
                  </a:lnTo>
                  <a:lnTo>
                    <a:pt x="2984703" y="0"/>
                  </a:lnTo>
                  <a:lnTo>
                    <a:pt x="3068495" y="32"/>
                  </a:lnTo>
                  <a:lnTo>
                    <a:pt x="3151388" y="133"/>
                  </a:lnTo>
                  <a:lnTo>
                    <a:pt x="3233362" y="305"/>
                  </a:lnTo>
                  <a:lnTo>
                    <a:pt x="3314402" y="553"/>
                  </a:lnTo>
                  <a:lnTo>
                    <a:pt x="3394489" y="879"/>
                  </a:lnTo>
                  <a:lnTo>
                    <a:pt x="3473605" y="1288"/>
                  </a:lnTo>
                  <a:lnTo>
                    <a:pt x="3551735" y="1783"/>
                  </a:lnTo>
                  <a:lnTo>
                    <a:pt x="3628860" y="2367"/>
                  </a:lnTo>
                  <a:lnTo>
                    <a:pt x="3704963" y="3045"/>
                  </a:lnTo>
                  <a:lnTo>
                    <a:pt x="3780027" y="3820"/>
                  </a:lnTo>
                  <a:lnTo>
                    <a:pt x="3854034" y="4695"/>
                  </a:lnTo>
                  <a:lnTo>
                    <a:pt x="3926967" y="5675"/>
                  </a:lnTo>
                  <a:lnTo>
                    <a:pt x="3998809" y="6762"/>
                  </a:lnTo>
                  <a:lnTo>
                    <a:pt x="4069542" y="7961"/>
                  </a:lnTo>
                  <a:lnTo>
                    <a:pt x="4139148" y="9274"/>
                  </a:lnTo>
                  <a:lnTo>
                    <a:pt x="4207612" y="10707"/>
                  </a:lnTo>
                  <a:lnTo>
                    <a:pt x="4274914" y="12262"/>
                  </a:lnTo>
                  <a:lnTo>
                    <a:pt x="4341038" y="13942"/>
                  </a:lnTo>
                  <a:lnTo>
                    <a:pt x="4405966" y="15753"/>
                  </a:lnTo>
                  <a:lnTo>
                    <a:pt x="4469682" y="17696"/>
                  </a:lnTo>
                  <a:lnTo>
                    <a:pt x="4532167" y="19777"/>
                  </a:lnTo>
                  <a:lnTo>
                    <a:pt x="4593404" y="21997"/>
                  </a:lnTo>
                  <a:lnTo>
                    <a:pt x="4653377" y="24362"/>
                  </a:lnTo>
                  <a:lnTo>
                    <a:pt x="4712067" y="26874"/>
                  </a:lnTo>
                  <a:lnTo>
                    <a:pt x="4769457" y="29538"/>
                  </a:lnTo>
                  <a:lnTo>
                    <a:pt x="4825530" y="32357"/>
                  </a:lnTo>
                  <a:lnTo>
                    <a:pt x="4880269" y="35334"/>
                  </a:lnTo>
                  <a:lnTo>
                    <a:pt x="4933655" y="38473"/>
                  </a:lnTo>
                  <a:lnTo>
                    <a:pt x="4985673" y="41778"/>
                  </a:lnTo>
                  <a:lnTo>
                    <a:pt x="5036304" y="45253"/>
                  </a:lnTo>
                  <a:lnTo>
                    <a:pt x="5085530" y="48900"/>
                  </a:lnTo>
                  <a:lnTo>
                    <a:pt x="5133336" y="52725"/>
                  </a:lnTo>
                  <a:lnTo>
                    <a:pt x="5179703" y="56729"/>
                  </a:lnTo>
                  <a:lnTo>
                    <a:pt x="5224614" y="60918"/>
                  </a:lnTo>
                  <a:lnTo>
                    <a:pt x="5268051" y="65293"/>
                  </a:lnTo>
                  <a:lnTo>
                    <a:pt x="5309998" y="69861"/>
                  </a:lnTo>
                  <a:lnTo>
                    <a:pt x="5350437" y="74622"/>
                  </a:lnTo>
                  <a:lnTo>
                    <a:pt x="5389350" y="79583"/>
                  </a:lnTo>
                  <a:lnTo>
                    <a:pt x="5462530" y="90113"/>
                  </a:lnTo>
                  <a:lnTo>
                    <a:pt x="5529400" y="101480"/>
                  </a:lnTo>
                  <a:lnTo>
                    <a:pt x="5589821" y="113714"/>
                  </a:lnTo>
                  <a:lnTo>
                    <a:pt x="5643653" y="126842"/>
                  </a:lnTo>
                  <a:lnTo>
                    <a:pt x="5690759" y="140895"/>
                  </a:lnTo>
                  <a:lnTo>
                    <a:pt x="5730999" y="155901"/>
                  </a:lnTo>
                  <a:lnTo>
                    <a:pt x="5778181" y="180260"/>
                  </a:lnTo>
                  <a:lnTo>
                    <a:pt x="5809133" y="206926"/>
                  </a:lnTo>
                  <a:lnTo>
                    <a:pt x="5823387" y="235998"/>
                  </a:lnTo>
                  <a:lnTo>
                    <a:pt x="5824347" y="246240"/>
                  </a:lnTo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56631" y="1287437"/>
              <a:ext cx="86283" cy="847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991156" y="2757234"/>
              <a:ext cx="4372203" cy="910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184658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Milestones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dirty="0" spc="-5"/>
              <a:t> </a:t>
            </a:r>
            <a:r>
              <a:rPr dirty="0"/>
              <a:t>specifications:</a:t>
            </a:r>
          </a:p>
          <a:p>
            <a:pPr marL="635000" indent="-318135">
              <a:lnSpc>
                <a:spcPct val="100000"/>
              </a:lnSpc>
              <a:spcBef>
                <a:spcPts val="1900"/>
              </a:spcBef>
              <a:buChar char="!"/>
              <a:tabLst>
                <a:tab pos="634365" algn="l"/>
                <a:tab pos="635635" algn="l"/>
              </a:tabLst>
            </a:pPr>
            <a:r>
              <a:rPr dirty="0" sz="1800"/>
              <a:t>ML metrics </a:t>
            </a:r>
            <a:r>
              <a:rPr dirty="0" sz="1800" spc="-15"/>
              <a:t>(accuracy, </a:t>
            </a:r>
            <a:r>
              <a:rPr dirty="0" sz="1800" spc="-5"/>
              <a:t>precision/recall,</a:t>
            </a:r>
            <a:r>
              <a:rPr dirty="0" sz="1800" spc="-70"/>
              <a:t> </a:t>
            </a:r>
            <a:r>
              <a:rPr dirty="0" sz="1800" spc="-5"/>
              <a:t>etc.)</a:t>
            </a:r>
            <a:endParaRPr sz="1800"/>
          </a:p>
          <a:p>
            <a:pPr marL="635000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634365" algn="l"/>
                <a:tab pos="635635" algn="l"/>
              </a:tabLst>
            </a:pPr>
            <a:r>
              <a:rPr dirty="0" sz="1800"/>
              <a:t>Software metrics </a:t>
            </a:r>
            <a:r>
              <a:rPr dirty="0" sz="1800" spc="-15"/>
              <a:t>(latency, </a:t>
            </a:r>
            <a:r>
              <a:rPr dirty="0" sz="1800"/>
              <a:t>throughput, </a:t>
            </a:r>
            <a:r>
              <a:rPr dirty="0" sz="1800" spc="-5"/>
              <a:t>etc. given </a:t>
            </a:r>
            <a:r>
              <a:rPr dirty="0" sz="1800"/>
              <a:t>compute</a:t>
            </a:r>
            <a:r>
              <a:rPr dirty="0" sz="1800" spc="-40"/>
              <a:t> </a:t>
            </a:r>
            <a:r>
              <a:rPr dirty="0" sz="1800"/>
              <a:t>resources)</a:t>
            </a:r>
            <a:endParaRPr sz="1800"/>
          </a:p>
          <a:p>
            <a:pPr marL="635000" indent="-318135">
              <a:lnSpc>
                <a:spcPct val="100000"/>
              </a:lnSpc>
              <a:spcBef>
                <a:spcPts val="1135"/>
              </a:spcBef>
              <a:buChar char="!"/>
              <a:tabLst>
                <a:tab pos="634365" algn="l"/>
                <a:tab pos="635635" algn="l"/>
              </a:tabLst>
            </a:pPr>
            <a:r>
              <a:rPr dirty="0" sz="1800"/>
              <a:t>Business metrics (revenue,</a:t>
            </a:r>
            <a:r>
              <a:rPr dirty="0" sz="1800" spc="-5"/>
              <a:t> etc.)</a:t>
            </a:r>
            <a:endParaRPr sz="1800"/>
          </a:p>
          <a:p>
            <a:pPr marL="635000" indent="-318135">
              <a:lnSpc>
                <a:spcPct val="100000"/>
              </a:lnSpc>
              <a:spcBef>
                <a:spcPts val="1140"/>
              </a:spcBef>
              <a:buChar char="!"/>
              <a:tabLst>
                <a:tab pos="634365" algn="l"/>
                <a:tab pos="635635" algn="l"/>
              </a:tabLst>
            </a:pPr>
            <a:r>
              <a:rPr dirty="0" sz="1800" spc="-5"/>
              <a:t>Resources needed </a:t>
            </a:r>
            <a:r>
              <a:rPr dirty="0" sz="1800"/>
              <a:t>(data, </a:t>
            </a:r>
            <a:r>
              <a:rPr dirty="0" sz="1800" spc="-5"/>
              <a:t>personnel, help </a:t>
            </a:r>
            <a:r>
              <a:rPr dirty="0" sz="1800"/>
              <a:t>from </a:t>
            </a:r>
            <a:r>
              <a:rPr dirty="0" sz="1800" spc="-5"/>
              <a:t>other</a:t>
            </a:r>
            <a:r>
              <a:rPr dirty="0" sz="1800" spc="-25"/>
              <a:t> </a:t>
            </a:r>
            <a:r>
              <a:rPr dirty="0" sz="1800"/>
              <a:t>teams)</a:t>
            </a:r>
            <a:endParaRPr sz="1800"/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pc="-15"/>
              <a:t>Timeline</a:t>
            </a:r>
          </a:p>
          <a:p>
            <a:pPr marL="38100">
              <a:lnSpc>
                <a:spcPct val="100000"/>
              </a:lnSpc>
              <a:spcBef>
                <a:spcPts val="1400"/>
              </a:spcBef>
            </a:pPr>
            <a:r>
              <a:rPr dirty="0" sz="1500"/>
              <a:t>If </a:t>
            </a:r>
            <a:r>
              <a:rPr dirty="0" sz="1500" spc="-5"/>
              <a:t>unsure, </a:t>
            </a:r>
            <a:r>
              <a:rPr dirty="0" sz="1500"/>
              <a:t>consider </a:t>
            </a:r>
            <a:r>
              <a:rPr dirty="0" sz="1500" spc="-5"/>
              <a:t>benchmarking </a:t>
            </a:r>
            <a:r>
              <a:rPr dirty="0" sz="1500"/>
              <a:t>to </a:t>
            </a:r>
            <a:r>
              <a:rPr dirty="0" sz="1500" spc="-5"/>
              <a:t>other projects, or building </a:t>
            </a:r>
            <a:r>
              <a:rPr dirty="0" sz="1500"/>
              <a:t>a POC (Proof </a:t>
            </a:r>
            <a:r>
              <a:rPr dirty="0" sz="1500" spc="-5"/>
              <a:t>of Concept)</a:t>
            </a:r>
            <a:r>
              <a:rPr dirty="0" sz="1500" spc="-70"/>
              <a:t> </a:t>
            </a:r>
            <a:r>
              <a:rPr dirty="0" sz="1500"/>
              <a:t>first.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2644140" marR="5080" indent="291465">
              <a:lnSpc>
                <a:spcPts val="6200"/>
              </a:lnSpc>
              <a:spcBef>
                <a:spcPts val="340"/>
              </a:spcBef>
            </a:pPr>
            <a:r>
              <a:rPr dirty="0" spc="-5"/>
              <a:t>Define data and  establish</a:t>
            </a:r>
            <a:r>
              <a:rPr dirty="0" spc="-100"/>
              <a:t> </a:t>
            </a:r>
            <a:r>
              <a:rPr dirty="0" spc="-5"/>
              <a:t>baseline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30346" y="2894076"/>
            <a:ext cx="4751070" cy="130238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 indent="1104900">
              <a:lnSpc>
                <a:spcPts val="5000"/>
              </a:lnSpc>
              <a:spcBef>
                <a:spcPts val="310"/>
              </a:spcBef>
            </a:pPr>
            <a:r>
              <a:rPr dirty="0" sz="4200">
                <a:latin typeface="Arial"/>
                <a:cs typeface="Arial"/>
              </a:rPr>
              <a:t>More label  ambiguity</a:t>
            </a:r>
            <a:r>
              <a:rPr dirty="0" sz="4200" spc="-75">
                <a:latin typeface="Arial"/>
                <a:cs typeface="Arial"/>
              </a:rPr>
              <a:t> </a:t>
            </a:r>
            <a:r>
              <a:rPr dirty="0" sz="4200">
                <a:latin typeface="Arial"/>
                <a:cs typeface="Arial"/>
              </a:rPr>
              <a:t>examples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48329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Speech recognition</a:t>
            </a:r>
            <a:r>
              <a:rPr dirty="0" spc="-95"/>
              <a:t> </a:t>
            </a:r>
            <a:r>
              <a:rPr dirty="0" spc="-5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8700" y="2324100"/>
            <a:ext cx="3601720" cy="131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"Um, </a:t>
            </a:r>
            <a:r>
              <a:rPr dirty="0" sz="1800" spc="-5">
                <a:latin typeface="Arial"/>
                <a:cs typeface="Arial"/>
              </a:rPr>
              <a:t>nearest gas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station"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4100"/>
              </a:lnSpc>
              <a:spcBef>
                <a:spcPts val="260"/>
              </a:spcBef>
            </a:pPr>
            <a:r>
              <a:rPr dirty="0" sz="1800">
                <a:latin typeface="Arial"/>
                <a:cs typeface="Arial"/>
              </a:rPr>
              <a:t>"Umm, </a:t>
            </a:r>
            <a:r>
              <a:rPr dirty="0" sz="1800" spc="-5">
                <a:latin typeface="Arial"/>
                <a:cs typeface="Arial"/>
              </a:rPr>
              <a:t>nearest gas </a:t>
            </a:r>
            <a:r>
              <a:rPr dirty="0" sz="1800">
                <a:latin typeface="Arial"/>
                <a:cs typeface="Arial"/>
              </a:rPr>
              <a:t>station"  ”Nearest </a:t>
            </a:r>
            <a:r>
              <a:rPr dirty="0" sz="1800" spc="-5">
                <a:latin typeface="Arial"/>
                <a:cs typeface="Arial"/>
              </a:rPr>
              <a:t>gas </a:t>
            </a:r>
            <a:r>
              <a:rPr dirty="0" sz="1800">
                <a:latin typeface="Arial"/>
                <a:cs typeface="Arial"/>
              </a:rPr>
              <a:t>station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[unintelligible]"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55600"/>
            <a:ext cx="40481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User </a:t>
            </a:r>
            <a:r>
              <a:rPr dirty="0"/>
              <a:t>ID merge</a:t>
            </a:r>
            <a:r>
              <a:rPr dirty="0" spc="-90"/>
              <a:t> </a:t>
            </a:r>
            <a:r>
              <a:rPr dirty="0" spc="-5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5195" y="1093520"/>
            <a:ext cx="7212330" cy="2847340"/>
            <a:chOff x="135195" y="1093520"/>
            <a:chExt cx="7212330" cy="2847340"/>
          </a:xfrm>
        </p:grpSpPr>
        <p:sp>
          <p:nvSpPr>
            <p:cNvPr id="4" name="object 4"/>
            <p:cNvSpPr/>
            <p:nvPr/>
          </p:nvSpPr>
          <p:spPr>
            <a:xfrm>
              <a:off x="135195" y="1545450"/>
              <a:ext cx="7212330" cy="0"/>
            </a:xfrm>
            <a:custGeom>
              <a:avLst/>
              <a:gdLst/>
              <a:ahLst/>
              <a:cxnLst/>
              <a:rect l="l" t="t" r="r" b="b"/>
              <a:pathLst>
                <a:path w="7212330" h="0">
                  <a:moveTo>
                    <a:pt x="0" y="0"/>
                  </a:moveTo>
                  <a:lnTo>
                    <a:pt x="721197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48573" y="1109522"/>
              <a:ext cx="0" cy="2780030"/>
            </a:xfrm>
            <a:custGeom>
              <a:avLst/>
              <a:gdLst/>
              <a:ahLst/>
              <a:cxnLst/>
              <a:rect l="l" t="t" r="r" b="b"/>
              <a:pathLst>
                <a:path w="0" h="2780029">
                  <a:moveTo>
                    <a:pt x="0" y="0"/>
                  </a:moveTo>
                  <a:lnTo>
                    <a:pt x="0" y="27797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61815" y="1107808"/>
              <a:ext cx="19685" cy="2818765"/>
            </a:xfrm>
            <a:custGeom>
              <a:avLst/>
              <a:gdLst/>
              <a:ahLst/>
              <a:cxnLst/>
              <a:rect l="l" t="t" r="r" b="b"/>
              <a:pathLst>
                <a:path w="19685" h="2818765">
                  <a:moveTo>
                    <a:pt x="19265" y="0"/>
                  </a:moveTo>
                  <a:lnTo>
                    <a:pt x="0" y="281824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49703" y="1117396"/>
            <a:ext cx="18326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Job Board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(website)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303" y="1727200"/>
            <a:ext cx="1019175" cy="2136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6355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Email</a:t>
            </a:r>
            <a:endParaRPr sz="1600">
              <a:latin typeface="Arial"/>
              <a:cs typeface="Arial"/>
            </a:endParaRPr>
          </a:p>
          <a:p>
            <a:pPr algn="ctr" marL="12065" marR="5080">
              <a:lnSpc>
                <a:spcPct val="1614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First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Name  Last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  <a:p>
            <a:pPr algn="ctr" marL="139700" marR="125730">
              <a:lnSpc>
                <a:spcPct val="140600"/>
              </a:lnSpc>
              <a:spcBef>
                <a:spcPts val="300"/>
              </a:spcBef>
            </a:pPr>
            <a:r>
              <a:rPr dirty="0" sz="1600">
                <a:latin typeface="Arial"/>
                <a:cs typeface="Arial"/>
              </a:rPr>
              <a:t>Address  State  </a:t>
            </a:r>
            <a:r>
              <a:rPr dirty="0" sz="1600" spc="-5">
                <a:latin typeface="Arial"/>
                <a:cs typeface="Arial"/>
              </a:rPr>
              <a:t>Zip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2500" y="1590039"/>
            <a:ext cx="2061845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563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  <a:hlinkClick r:id="rId2"/>
              </a:rPr>
              <a:t>nova@deeplearning.ai </a:t>
            </a:r>
            <a:r>
              <a:rPr dirty="0" sz="1600" spc="-5">
                <a:latin typeface="Arial"/>
                <a:cs typeface="Arial"/>
              </a:rPr>
              <a:t> Nova</a:t>
            </a:r>
            <a:endParaRPr sz="1600">
              <a:latin typeface="Arial"/>
              <a:cs typeface="Arial"/>
            </a:endParaRPr>
          </a:p>
          <a:p>
            <a:pPr algn="ctr" marR="142240">
              <a:lnSpc>
                <a:spcPct val="100000"/>
              </a:lnSpc>
              <a:spcBef>
                <a:spcPts val="1280"/>
              </a:spcBef>
            </a:pPr>
            <a:r>
              <a:rPr dirty="0" sz="1600">
                <a:latin typeface="Arial"/>
                <a:cs typeface="Arial"/>
              </a:rPr>
              <a:t>Ng</a:t>
            </a:r>
            <a:endParaRPr sz="1600">
              <a:latin typeface="Arial"/>
              <a:cs typeface="Arial"/>
            </a:endParaRPr>
          </a:p>
          <a:p>
            <a:pPr algn="ctr" marL="266700" marR="382270">
              <a:lnSpc>
                <a:spcPct val="140600"/>
              </a:lnSpc>
              <a:spcBef>
                <a:spcPts val="395"/>
              </a:spcBef>
            </a:pPr>
            <a:r>
              <a:rPr dirty="0" sz="1600" spc="-5">
                <a:latin typeface="Arial"/>
                <a:cs typeface="Arial"/>
              </a:rPr>
              <a:t>1234 </a:t>
            </a:r>
            <a:r>
              <a:rPr dirty="0" sz="1600">
                <a:latin typeface="Arial"/>
                <a:cs typeface="Arial"/>
              </a:rPr>
              <a:t>Jane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Way  </a:t>
            </a:r>
            <a:r>
              <a:rPr dirty="0" sz="1600">
                <a:latin typeface="Arial"/>
                <a:cs typeface="Arial"/>
              </a:rPr>
              <a:t>CA</a:t>
            </a:r>
            <a:endParaRPr sz="1600">
              <a:latin typeface="Arial"/>
              <a:cs typeface="Arial"/>
            </a:endParaRPr>
          </a:p>
          <a:p>
            <a:pPr algn="ctr" marR="40005">
              <a:lnSpc>
                <a:spcPct val="100000"/>
              </a:lnSpc>
              <a:spcBef>
                <a:spcPts val="780"/>
              </a:spcBef>
            </a:pPr>
            <a:r>
              <a:rPr dirty="0" sz="1600">
                <a:latin typeface="Arial"/>
                <a:cs typeface="Arial"/>
              </a:rPr>
              <a:t>94304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56200" y="1117600"/>
            <a:ext cx="17532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Resume </a:t>
            </a:r>
            <a:r>
              <a:rPr dirty="0" sz="1600">
                <a:latin typeface="Arial"/>
                <a:cs typeface="Arial"/>
              </a:rPr>
              <a:t>chat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(app)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2700" y="1727200"/>
            <a:ext cx="1835785" cy="211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  <a:hlinkClick r:id="rId3"/>
              </a:rPr>
              <a:t>nova@chatapp.com</a:t>
            </a:r>
            <a:endParaRPr sz="1600">
              <a:latin typeface="Arial"/>
              <a:cs typeface="Arial"/>
            </a:endParaRPr>
          </a:p>
          <a:p>
            <a:pPr algn="ctr" marL="660400" marR="692785">
              <a:lnSpc>
                <a:spcPct val="145800"/>
              </a:lnSpc>
              <a:spcBef>
                <a:spcPts val="400"/>
              </a:spcBef>
            </a:pPr>
            <a:r>
              <a:rPr dirty="0" sz="1600" spc="-5">
                <a:latin typeface="Arial"/>
                <a:cs typeface="Arial"/>
              </a:rPr>
              <a:t>Nova  </a:t>
            </a:r>
            <a:r>
              <a:rPr dirty="0" sz="1600">
                <a:latin typeface="Arial"/>
                <a:cs typeface="Arial"/>
              </a:rPr>
              <a:t>Ng</a:t>
            </a:r>
            <a:endParaRPr sz="1600">
              <a:latin typeface="Arial"/>
              <a:cs typeface="Arial"/>
            </a:endParaRPr>
          </a:p>
          <a:p>
            <a:pPr algn="ctr" marR="63500">
              <a:lnSpc>
                <a:spcPct val="100000"/>
              </a:lnSpc>
              <a:spcBef>
                <a:spcPts val="1080"/>
              </a:spcBef>
            </a:pPr>
            <a:r>
              <a:rPr dirty="0" sz="1600"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algn="ctr" marR="88900">
              <a:lnSpc>
                <a:spcPct val="100000"/>
              </a:lnSpc>
              <a:spcBef>
                <a:spcPts val="880"/>
              </a:spcBef>
            </a:pPr>
            <a:r>
              <a:rPr dirty="0" sz="1600"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algn="ctr" marR="68580">
              <a:lnSpc>
                <a:spcPct val="100000"/>
              </a:lnSpc>
              <a:spcBef>
                <a:spcPts val="780"/>
              </a:spcBef>
            </a:pPr>
            <a:r>
              <a:rPr dirty="0" sz="1600">
                <a:latin typeface="Arial"/>
                <a:cs typeface="Arial"/>
              </a:rPr>
              <a:t>94304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5900" y="3136900"/>
            <a:ext cx="8502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1 </a:t>
            </a:r>
            <a:r>
              <a:rPr dirty="0" sz="1600" spc="-5">
                <a:latin typeface="Arial"/>
                <a:cs typeface="Arial"/>
              </a:rPr>
              <a:t>if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35900" y="3556000"/>
            <a:ext cx="10839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0 </a:t>
            </a:r>
            <a:r>
              <a:rPr dirty="0" sz="1600" spc="-5">
                <a:latin typeface="Arial"/>
                <a:cs typeface="Arial"/>
              </a:rPr>
              <a:t>if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different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01923" y="194398"/>
            <a:ext cx="5806440" cy="4204335"/>
            <a:chOff x="3301923" y="194398"/>
            <a:chExt cx="5806440" cy="4204335"/>
          </a:xfrm>
        </p:grpSpPr>
        <p:sp>
          <p:nvSpPr>
            <p:cNvPr id="15" name="object 15"/>
            <p:cNvSpPr/>
            <p:nvPr/>
          </p:nvSpPr>
          <p:spPr>
            <a:xfrm>
              <a:off x="7633459" y="3159409"/>
              <a:ext cx="154305" cy="719455"/>
            </a:xfrm>
            <a:custGeom>
              <a:avLst/>
              <a:gdLst/>
              <a:ahLst/>
              <a:cxnLst/>
              <a:rect l="l" t="t" r="r" b="b"/>
              <a:pathLst>
                <a:path w="154304" h="719454">
                  <a:moveTo>
                    <a:pt x="154114" y="719188"/>
                  </a:moveTo>
                  <a:lnTo>
                    <a:pt x="124121" y="718176"/>
                  </a:lnTo>
                  <a:lnTo>
                    <a:pt x="99629" y="715419"/>
                  </a:lnTo>
                  <a:lnTo>
                    <a:pt x="83118" y="711333"/>
                  </a:lnTo>
                  <a:lnTo>
                    <a:pt x="77063" y="706335"/>
                  </a:lnTo>
                  <a:lnTo>
                    <a:pt x="77063" y="372440"/>
                  </a:lnTo>
                  <a:lnTo>
                    <a:pt x="71007" y="367442"/>
                  </a:lnTo>
                  <a:lnTo>
                    <a:pt x="54490" y="363356"/>
                  </a:lnTo>
                  <a:lnTo>
                    <a:pt x="29995" y="360599"/>
                  </a:lnTo>
                  <a:lnTo>
                    <a:pt x="0" y="359587"/>
                  </a:lnTo>
                  <a:lnTo>
                    <a:pt x="29995" y="358577"/>
                  </a:lnTo>
                  <a:lnTo>
                    <a:pt x="54490" y="355823"/>
                  </a:lnTo>
                  <a:lnTo>
                    <a:pt x="71007" y="351738"/>
                  </a:lnTo>
                  <a:lnTo>
                    <a:pt x="77063" y="346735"/>
                  </a:lnTo>
                  <a:lnTo>
                    <a:pt x="77063" y="12852"/>
                  </a:lnTo>
                  <a:lnTo>
                    <a:pt x="83118" y="7849"/>
                  </a:lnTo>
                  <a:lnTo>
                    <a:pt x="99629" y="3763"/>
                  </a:lnTo>
                  <a:lnTo>
                    <a:pt x="124121" y="1009"/>
                  </a:lnTo>
                  <a:lnTo>
                    <a:pt x="15411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01923" y="194398"/>
              <a:ext cx="5806084" cy="42040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C1_W3</dc:title>
  <dcterms:created xsi:type="dcterms:W3CDTF">2022-08-22T07:20:52Z</dcterms:created>
  <dcterms:modified xsi:type="dcterms:W3CDTF">2022-08-22T07:20:52Z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2021-10-25T00:00:00Z</vt:filetime>
  </property>
  <property fmtid="{D5CDD505-2E9C-101B-9397-08002B2CF9AE}" pid="3" name="Creator">
    <vt:lpwstr>Keynote</vt:lpwstr>
  </property>
  <property fmtid="{D5CDD505-2E9C-101B-9397-08002B2CF9AE}" pid="4" name="LastSaved">
    <vt:filetime>2022-08-22T00:00:00Z</vt:filetime>
  </property>
</Properties>
</file>